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379" r:id="rId4"/>
    <p:sldId id="290" r:id="rId5"/>
    <p:sldId id="393" r:id="rId6"/>
    <p:sldId id="406" r:id="rId7"/>
    <p:sldId id="407" r:id="rId8"/>
    <p:sldId id="416" r:id="rId9"/>
    <p:sldId id="383" r:id="rId10"/>
    <p:sldId id="389" r:id="rId11"/>
    <p:sldId id="392" r:id="rId12"/>
    <p:sldId id="390" r:id="rId13"/>
    <p:sldId id="395" r:id="rId14"/>
    <p:sldId id="380" r:id="rId15"/>
    <p:sldId id="408" r:id="rId16"/>
    <p:sldId id="413" r:id="rId17"/>
    <p:sldId id="399" r:id="rId18"/>
    <p:sldId id="398" r:id="rId19"/>
    <p:sldId id="415" r:id="rId20"/>
    <p:sldId id="409" r:id="rId21"/>
    <p:sldId id="410" r:id="rId22"/>
    <p:sldId id="421" r:id="rId23"/>
    <p:sldId id="417" r:id="rId24"/>
    <p:sldId id="381" r:id="rId25"/>
    <p:sldId id="288" r:id="rId26"/>
    <p:sldId id="414" r:id="rId27"/>
    <p:sldId id="287" r:id="rId28"/>
    <p:sldId id="418" r:id="rId29"/>
    <p:sldId id="419" r:id="rId30"/>
    <p:sldId id="420" r:id="rId31"/>
    <p:sldId id="382" r:id="rId32"/>
    <p:sldId id="412" r:id="rId33"/>
    <p:sldId id="342" r:id="rId3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597" userDrawn="1">
          <p15:clr>
            <a:srgbClr val="A4A3A4"/>
          </p15:clr>
        </p15:guide>
        <p15:guide id="2" pos="1814" userDrawn="1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8" roundtripDataSignature="AMtx7mgIbb7TabBYDU5ZQ4viLdW1XQTxF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9ED"/>
    <a:srgbClr val="DEEC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/>
    <p:restoredTop sz="94682"/>
  </p:normalViewPr>
  <p:slideViewPr>
    <p:cSldViewPr snapToGrid="0">
      <p:cViewPr varScale="1">
        <p:scale>
          <a:sx n="124" d="100"/>
          <a:sy n="124" d="100"/>
        </p:scale>
        <p:origin x="176" y="560"/>
      </p:cViewPr>
      <p:guideLst>
        <p:guide orient="horz" pos="1597"/>
        <p:guide pos="181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58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t-I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" name="Google Shape;8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3" name="Google Shape;83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t-IT"/>
              <a:t>1</a:t>
            </a:fld>
            <a:endParaRPr/>
          </a:p>
        </p:txBody>
      </p:sp>
      <p:sp>
        <p:nvSpPr>
          <p:cNvPr id="84" name="Google Shape;84;p1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/>
              <a:t>https</a:t>
            </a:r>
            <a:r>
              <a:rPr lang="it-IT" dirty="0"/>
              <a:t>://</a:t>
            </a:r>
            <a:r>
              <a:rPr lang="it-IT" dirty="0" err="1"/>
              <a:t>consorziopiave.it</a:t>
            </a:r>
            <a:r>
              <a:rPr lang="it-IT" dirty="0"/>
              <a:t>/approfondimenti/ambiente-il-deflusso-ecologico/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t-IT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lang="it-IT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964768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1" name="Google Shape;101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t-IT"/>
              <a:t>24</a:t>
            </a:fld>
            <a:endParaRPr/>
          </a:p>
        </p:txBody>
      </p:sp>
      <p:sp>
        <p:nvSpPr>
          <p:cNvPr id="102" name="Google Shape;102;p2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37156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1" name="Google Shape;101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t-IT"/>
              <a:t>31</a:t>
            </a:fld>
            <a:endParaRPr/>
          </a:p>
        </p:txBody>
      </p:sp>
      <p:sp>
        <p:nvSpPr>
          <p:cNvPr id="102" name="Google Shape;102;p2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74048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1" name="Google Shape;101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t-IT"/>
              <a:t>32</a:t>
            </a:fld>
            <a:endParaRPr/>
          </a:p>
        </p:txBody>
      </p:sp>
      <p:sp>
        <p:nvSpPr>
          <p:cNvPr id="102" name="Google Shape;102;p2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0403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1" name="Google Shape;101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t-IT"/>
              <a:t>2</a:t>
            </a:fld>
            <a:endParaRPr/>
          </a:p>
        </p:txBody>
      </p:sp>
      <p:sp>
        <p:nvSpPr>
          <p:cNvPr id="102" name="Google Shape;102;p2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1" name="Google Shape;101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t-IT"/>
              <a:t>3</a:t>
            </a:fld>
            <a:endParaRPr/>
          </a:p>
        </p:txBody>
      </p:sp>
      <p:sp>
        <p:nvSpPr>
          <p:cNvPr id="102" name="Google Shape;102;p2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35729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/>
              <a:t>https</a:t>
            </a:r>
            <a:r>
              <a:rPr lang="it-IT" dirty="0"/>
              <a:t>://</a:t>
            </a:r>
            <a:r>
              <a:rPr lang="it-IT" dirty="0" err="1"/>
              <a:t>www.anbi.it</a:t>
            </a:r>
            <a:r>
              <a:rPr lang="it-IT" dirty="0"/>
              <a:t>/art/articoli/6186-agricoltura-e-servizi-ecosistemici-la-responsabilit-sociale-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t-IT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it-IT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742483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/>
              <a:t>https</a:t>
            </a:r>
            <a:r>
              <a:rPr lang="it-IT" dirty="0"/>
              <a:t>://</a:t>
            </a:r>
            <a:r>
              <a:rPr lang="it-IT" dirty="0" err="1"/>
              <a:t>www.cbd.int</a:t>
            </a:r>
            <a:r>
              <a:rPr lang="it-IT" dirty="0"/>
              <a:t>/doc/case-</a:t>
            </a:r>
            <a:r>
              <a:rPr lang="it-IT" dirty="0" err="1"/>
              <a:t>studies</a:t>
            </a:r>
            <a:r>
              <a:rPr lang="it-IT" dirty="0"/>
              <a:t>/</a:t>
            </a:r>
            <a:r>
              <a:rPr lang="it-IT" dirty="0" err="1"/>
              <a:t>inc</a:t>
            </a:r>
            <a:r>
              <a:rPr lang="it-IT" dirty="0"/>
              <a:t>/</a:t>
            </a:r>
            <a:r>
              <a:rPr lang="it-IT" dirty="0" err="1"/>
              <a:t>cs-inc-watershed-en.pdf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t-IT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it-IT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78946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t-IT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it-IT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365528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t-IT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it-IT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331644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1" name="Google Shape;101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t-IT"/>
              <a:t>14</a:t>
            </a:fld>
            <a:endParaRPr/>
          </a:p>
        </p:txBody>
      </p:sp>
      <p:sp>
        <p:nvSpPr>
          <p:cNvPr id="102" name="Google Shape;102;p2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41884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/>
              <a:t>https</a:t>
            </a:r>
            <a:r>
              <a:rPr lang="it-IT" dirty="0"/>
              <a:t>://</a:t>
            </a:r>
            <a:r>
              <a:rPr lang="it-IT" dirty="0" err="1"/>
              <a:t>consorziopiave.it</a:t>
            </a:r>
            <a:r>
              <a:rPr lang="it-IT" dirty="0"/>
              <a:t>/approfondimenti/ambiente-il-deflusso-ecologico/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t-IT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lang="it-IT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08571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9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9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  <a:defRPr>
                <a:solidFill>
                  <a:srgbClr val="3F3F3F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9"/>
          <p:cNvSpPr txBox="1">
            <a:spLocks noGrp="1"/>
          </p:cNvSpPr>
          <p:nvPr>
            <p:ph type="title"/>
          </p:nvPr>
        </p:nvSpPr>
        <p:spPr>
          <a:xfrm rot="5400000">
            <a:off x="6012656" y="771525"/>
            <a:ext cx="3290888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9"/>
          <p:cNvSpPr txBox="1">
            <a:spLocks noGrp="1"/>
          </p:cNvSpPr>
          <p:nvPr>
            <p:ph type="body" idx="1"/>
          </p:nvPr>
        </p:nvSpPr>
        <p:spPr>
          <a:xfrm rot="5400000">
            <a:off x="1821656" y="-1209675"/>
            <a:ext cx="3290888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3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3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0"/>
          <p:cNvSpPr txBox="1">
            <a:spLocks noGrp="1"/>
          </p:cNvSpPr>
          <p:nvPr>
            <p:ph type="title"/>
          </p:nvPr>
        </p:nvSpPr>
        <p:spPr>
          <a:xfrm>
            <a:off x="601578" y="205979"/>
            <a:ext cx="8085222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0"/>
          <p:cNvSpPr txBox="1">
            <a:spLocks noGrp="1"/>
          </p:cNvSpPr>
          <p:nvPr>
            <p:ph type="body" idx="1"/>
          </p:nvPr>
        </p:nvSpPr>
        <p:spPr>
          <a:xfrm>
            <a:off x="601578" y="1200151"/>
            <a:ext cx="8085221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30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3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2"/>
          <p:cNvSpPr txBox="1"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Arial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2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3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3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3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3"/>
          <p:cNvSpPr txBox="1">
            <a:spLocks noGrp="1"/>
          </p:cNvSpPr>
          <p:nvPr>
            <p:ph type="title"/>
          </p:nvPr>
        </p:nvSpPr>
        <p:spPr>
          <a:xfrm>
            <a:off x="601578" y="205979"/>
            <a:ext cx="8085222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3"/>
          <p:cNvSpPr txBox="1">
            <a:spLocks noGrp="1"/>
          </p:cNvSpPr>
          <p:nvPr>
            <p:ph type="body" idx="1"/>
          </p:nvPr>
        </p:nvSpPr>
        <p:spPr>
          <a:xfrm>
            <a:off x="457200" y="900113"/>
            <a:ext cx="4038600" cy="2545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33"/>
          <p:cNvSpPr txBox="1">
            <a:spLocks noGrp="1"/>
          </p:cNvSpPr>
          <p:nvPr>
            <p:ph type="body" idx="2"/>
          </p:nvPr>
        </p:nvSpPr>
        <p:spPr>
          <a:xfrm>
            <a:off x="4648200" y="900113"/>
            <a:ext cx="4038600" cy="2545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8" name="Google Shape;38;p3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3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3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4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4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34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5" name="Google Shape;45;p34"/>
          <p:cNvSpPr txBox="1">
            <a:spLocks noGrp="1"/>
          </p:cNvSpPr>
          <p:nvPr>
            <p:ph type="body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34"/>
          <p:cNvSpPr txBox="1">
            <a:spLocks noGrp="1"/>
          </p:cNvSpPr>
          <p:nvPr>
            <p:ph type="body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7" name="Google Shape;47;p3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3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3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3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3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6"/>
          <p:cNvSpPr txBox="1"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6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36"/>
          <p:cNvSpPr txBox="1">
            <a:spLocks noGrp="1"/>
          </p:cNvSpPr>
          <p:nvPr>
            <p:ph type="body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3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3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3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7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7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7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3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3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3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8"/>
          <p:cNvSpPr txBox="1">
            <a:spLocks noGrp="1"/>
          </p:cNvSpPr>
          <p:nvPr>
            <p:ph type="title"/>
          </p:nvPr>
        </p:nvSpPr>
        <p:spPr>
          <a:xfrm>
            <a:off x="601578" y="205979"/>
            <a:ext cx="8085222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8"/>
          <p:cNvSpPr txBox="1">
            <a:spLocks noGrp="1"/>
          </p:cNvSpPr>
          <p:nvPr>
            <p:ph type="body" idx="1"/>
          </p:nvPr>
        </p:nvSpPr>
        <p:spPr>
          <a:xfrm rot="5400000">
            <a:off x="2946953" y="-1145223"/>
            <a:ext cx="3394472" cy="8085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3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3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8"/>
          <p:cNvSpPr/>
          <p:nvPr/>
        </p:nvSpPr>
        <p:spPr>
          <a:xfrm rot="-5400000">
            <a:off x="-1405964" y="1405963"/>
            <a:ext cx="3248526" cy="436600"/>
          </a:xfrm>
          <a:prstGeom prst="rect">
            <a:avLst/>
          </a:prstGeom>
          <a:gradFill>
            <a:gsLst>
              <a:gs pos="0">
                <a:schemeClr val="accent2"/>
              </a:gs>
              <a:gs pos="39000">
                <a:schemeClr val="accent2"/>
              </a:gs>
              <a:gs pos="100000">
                <a:srgbClr val="FFFFFF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8"/>
          <p:cNvSpPr txBox="1">
            <a:spLocks noGrp="1"/>
          </p:cNvSpPr>
          <p:nvPr>
            <p:ph type="title"/>
          </p:nvPr>
        </p:nvSpPr>
        <p:spPr>
          <a:xfrm>
            <a:off x="601578" y="205979"/>
            <a:ext cx="8085222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8"/>
          <p:cNvSpPr txBox="1">
            <a:spLocks noGrp="1"/>
          </p:cNvSpPr>
          <p:nvPr>
            <p:ph type="body" idx="1"/>
          </p:nvPr>
        </p:nvSpPr>
        <p:spPr>
          <a:xfrm>
            <a:off x="601578" y="1200151"/>
            <a:ext cx="8085221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3" name="Google Shape;13;p28"/>
          <p:cNvPicPr preferRelativeResize="0"/>
          <p:nvPr/>
        </p:nvPicPr>
        <p:blipFill rotWithShape="1">
          <a:blip r:embed="rId1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5400000">
            <a:off x="-697667" y="3872871"/>
            <a:ext cx="1899871" cy="4366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tif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tif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tif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gi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08209CAB-9EE3-7E4A-8848-527B0DA5F589}"/>
              </a:ext>
            </a:extLst>
          </p:cNvPr>
          <p:cNvSpPr/>
          <p:nvPr/>
        </p:nvSpPr>
        <p:spPr>
          <a:xfrm>
            <a:off x="0" y="4595598"/>
            <a:ext cx="9144000" cy="545977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19000">
                <a:schemeClr val="accent2"/>
              </a:gs>
              <a:gs pos="57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86" name="Google Shape;86;p1"/>
          <p:cNvSpPr/>
          <p:nvPr/>
        </p:nvSpPr>
        <p:spPr>
          <a:xfrm>
            <a:off x="-30599" y="0"/>
            <a:ext cx="627324" cy="5141576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 txBox="1">
            <a:spLocks noGrp="1"/>
          </p:cNvSpPr>
          <p:nvPr>
            <p:ph type="subTitle" idx="1"/>
          </p:nvPr>
        </p:nvSpPr>
        <p:spPr>
          <a:xfrm>
            <a:off x="3337758" y="3726506"/>
            <a:ext cx="5470071" cy="971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it-IT" sz="21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Mauro Masiero</a:t>
            </a: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it-IT" sz="1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Dipartimento TESAF – Università di Padova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2764A2ED-27E9-2F45-BBD4-46C2B61D895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749" y="4533922"/>
            <a:ext cx="1915711" cy="545977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6FF830C3-42E0-454F-B8F1-C34837C3A9B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8622" y="4648094"/>
            <a:ext cx="1116558" cy="333873"/>
          </a:xfrm>
          <a:prstGeom prst="rect">
            <a:avLst/>
          </a:prstGeom>
        </p:spPr>
      </p:pic>
      <p:grpSp>
        <p:nvGrpSpPr>
          <p:cNvPr id="19" name="Gruppo 18">
            <a:extLst>
              <a:ext uri="{FF2B5EF4-FFF2-40B4-BE49-F238E27FC236}">
                <a16:creationId xmlns:a16="http://schemas.microsoft.com/office/drawing/2014/main" id="{BF582868-8741-AE4D-8F00-D6A6CBB084EC}"/>
              </a:ext>
            </a:extLst>
          </p:cNvPr>
          <p:cNvGrpSpPr/>
          <p:nvPr/>
        </p:nvGrpSpPr>
        <p:grpSpPr>
          <a:xfrm>
            <a:off x="1538354" y="11668"/>
            <a:ext cx="7605646" cy="1511300"/>
            <a:chOff x="1511300" y="0"/>
            <a:chExt cx="7605646" cy="1511300"/>
          </a:xfrm>
        </p:grpSpPr>
        <p:pic>
          <p:nvPicPr>
            <p:cNvPr id="17" name="Immagine 16">
              <a:extLst>
                <a:ext uri="{FF2B5EF4-FFF2-40B4-BE49-F238E27FC236}">
                  <a16:creationId xmlns:a16="http://schemas.microsoft.com/office/drawing/2014/main" id="{432FCB0A-3BFA-6B44-A31D-5779B41DEF1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1300" y="0"/>
              <a:ext cx="7605646" cy="1366756"/>
            </a:xfrm>
            <a:prstGeom prst="rect">
              <a:avLst/>
            </a:prstGeom>
          </p:spPr>
        </p:pic>
        <p:sp>
          <p:nvSpPr>
            <p:cNvPr id="18" name="Rettangolo 17">
              <a:extLst>
                <a:ext uri="{FF2B5EF4-FFF2-40B4-BE49-F238E27FC236}">
                  <a16:creationId xmlns:a16="http://schemas.microsoft.com/office/drawing/2014/main" id="{80BE4AA2-C87B-334D-8588-CED68A06719A}"/>
                </a:ext>
              </a:extLst>
            </p:cNvPr>
            <p:cNvSpPr/>
            <p:nvPr/>
          </p:nvSpPr>
          <p:spPr>
            <a:xfrm>
              <a:off x="1511300" y="1146412"/>
              <a:ext cx="3060700" cy="364888"/>
            </a:xfrm>
            <a:prstGeom prst="rect">
              <a:avLst/>
            </a:prstGeom>
            <a:solidFill>
              <a:srgbClr val="F7F9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2ECC3F7F-FAAD-C240-83D7-5FBC7CACCE01}"/>
              </a:ext>
            </a:extLst>
          </p:cNvPr>
          <p:cNvSpPr txBox="1"/>
          <p:nvPr/>
        </p:nvSpPr>
        <p:spPr>
          <a:xfrm>
            <a:off x="1847470" y="2149527"/>
            <a:ext cx="6960359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200" dirty="0">
                <a:solidFill>
                  <a:srgbClr val="C00000"/>
                </a:solidFill>
              </a:rPr>
              <a:t>Gestire il territorio per proteggerlo e valorizzarlo: potenzialità e opportunità dei servizi </a:t>
            </a:r>
            <a:r>
              <a:rPr lang="it-IT" sz="3200" dirty="0" err="1">
                <a:solidFill>
                  <a:srgbClr val="C00000"/>
                </a:solidFill>
              </a:rPr>
              <a:t>ecosistemici</a:t>
            </a:r>
            <a:endParaRPr lang="it-IT" sz="3200" dirty="0">
              <a:solidFill>
                <a:srgbClr val="C00000"/>
              </a:solidFill>
            </a:endParaRPr>
          </a:p>
        </p:txBody>
      </p:sp>
      <p:pic>
        <p:nvPicPr>
          <p:cNvPr id="22" name="Immagine 21">
            <a:extLst>
              <a:ext uri="{FF2B5EF4-FFF2-40B4-BE49-F238E27FC236}">
                <a16:creationId xmlns:a16="http://schemas.microsoft.com/office/drawing/2014/main" id="{153A4208-4C01-F145-9F64-60AA39A7896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172" y="0"/>
            <a:ext cx="1562663" cy="4472246"/>
          </a:xfrm>
          <a:prstGeom prst="rect">
            <a:avLst/>
          </a:prstGeom>
        </p:spPr>
      </p:pic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E2F2CE48-E8A9-284F-B9D6-EAF14718A960}"/>
              </a:ext>
            </a:extLst>
          </p:cNvPr>
          <p:cNvSpPr txBox="1"/>
          <p:nvPr/>
        </p:nvSpPr>
        <p:spPr>
          <a:xfrm>
            <a:off x="5218468" y="1711369"/>
            <a:ext cx="35893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San Donà di Piave, 23 marzo 2022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F75050B2-8F46-1D46-A73B-101C37D2917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7171" y="0"/>
            <a:ext cx="4013414" cy="5143500"/>
          </a:xfrm>
          <a:prstGeom prst="rect">
            <a:avLst/>
          </a:prstGeom>
        </p:spPr>
      </p:pic>
      <p:pic>
        <p:nvPicPr>
          <p:cNvPr id="7" name="Immagine 6" descr="Immagine che contiene testo&#10;&#10;Descrizione generata automaticamente">
            <a:extLst>
              <a:ext uri="{FF2B5EF4-FFF2-40B4-BE49-F238E27FC236}">
                <a16:creationId xmlns:a16="http://schemas.microsoft.com/office/drawing/2014/main" id="{1E03BE71-7AAA-C747-948A-B83F44A59B7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35" y="3796269"/>
            <a:ext cx="4574336" cy="1371433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72DFEC99-7D03-FB49-943E-34E2A4912B69}"/>
              </a:ext>
            </a:extLst>
          </p:cNvPr>
          <p:cNvSpPr txBox="1"/>
          <p:nvPr/>
        </p:nvSpPr>
        <p:spPr>
          <a:xfrm>
            <a:off x="601577" y="194576"/>
            <a:ext cx="4394965" cy="33393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000" dirty="0">
                <a:solidFill>
                  <a:srgbClr val="C00000"/>
                </a:solidFill>
              </a:rPr>
              <a:t>Ad esempio, quali relazioni tra servizi ambientali idrici e gestione del territorio?</a:t>
            </a:r>
          </a:p>
          <a:p>
            <a:pPr>
              <a:spcBef>
                <a:spcPts val="1200"/>
              </a:spcBef>
            </a:pPr>
            <a:r>
              <a:rPr lang="it-IT" sz="2700" i="1" dirty="0">
                <a:solidFill>
                  <a:srgbClr val="C00000"/>
                </a:solidFill>
              </a:rPr>
              <a:t>Sfasamenti nello spazio, nel tempo, nei gruppi di portatori di interesse…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79EDD7EC-032F-344C-AEA2-FD0109E5154B}"/>
              </a:ext>
            </a:extLst>
          </p:cNvPr>
          <p:cNvSpPr txBox="1"/>
          <p:nvPr/>
        </p:nvSpPr>
        <p:spPr>
          <a:xfrm>
            <a:off x="7377099" y="40687"/>
            <a:ext cx="17634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/>
              <a:t>Smith et al., 2006</a:t>
            </a:r>
          </a:p>
        </p:txBody>
      </p:sp>
    </p:spTree>
    <p:extLst>
      <p:ext uri="{BB962C8B-B14F-4D97-AF65-F5344CB8AC3E}">
        <p14:creationId xmlns:p14="http://schemas.microsoft.com/office/powerpoint/2010/main" val="274586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7B5337D-CAA2-FE43-989C-4976CE86A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dirty="0">
                <a:solidFill>
                  <a:srgbClr val="C00000"/>
                </a:solidFill>
              </a:rPr>
              <a:t>Alcuni aspetti critici legati ai SE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6A384D9-4396-084B-B740-BC8D20CBF4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ts val="1560"/>
              </a:spcBef>
            </a:pPr>
            <a:r>
              <a:rPr lang="it-IT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Processi </a:t>
            </a:r>
            <a:r>
              <a:rPr lang="it-IT" sz="2200" b="1" dirty="0">
                <a:solidFill>
                  <a:srgbClr val="C00000"/>
                </a:solidFill>
              </a:rPr>
              <a:t>complessi</a:t>
            </a:r>
            <a:r>
              <a:rPr lang="it-IT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 non (sempre) </a:t>
            </a:r>
            <a:r>
              <a:rPr lang="it-IT" sz="2200" b="1" dirty="0">
                <a:solidFill>
                  <a:srgbClr val="C00000"/>
                </a:solidFill>
              </a:rPr>
              <a:t>lineari</a:t>
            </a:r>
            <a:r>
              <a:rPr lang="it-IT" sz="2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>
              <a:spcBef>
                <a:spcPts val="1560"/>
              </a:spcBef>
            </a:pPr>
            <a:r>
              <a:rPr lang="it-IT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Relazioni molteplici tra scelte gestionali ed ecosistemi e tra SE </a:t>
            </a:r>
            <a:r>
              <a:rPr lang="it-IT" sz="2200" b="1" dirty="0">
                <a:solidFill>
                  <a:srgbClr val="C00000"/>
                </a:solidFill>
              </a:rPr>
              <a:t>(</a:t>
            </a:r>
            <a:r>
              <a:rPr lang="it-IT" sz="2200" b="1" i="1" dirty="0" err="1">
                <a:solidFill>
                  <a:srgbClr val="C00000"/>
                </a:solidFill>
              </a:rPr>
              <a:t>trade</a:t>
            </a:r>
            <a:r>
              <a:rPr lang="it-IT" sz="2200" b="1" i="1" dirty="0">
                <a:solidFill>
                  <a:srgbClr val="C00000"/>
                </a:solidFill>
              </a:rPr>
              <a:t>-off</a:t>
            </a:r>
            <a:r>
              <a:rPr lang="it-IT" sz="2200" b="1" dirty="0">
                <a:solidFill>
                  <a:srgbClr val="C00000"/>
                </a:solidFill>
              </a:rPr>
              <a:t>/sinergie)</a:t>
            </a:r>
          </a:p>
        </p:txBody>
      </p:sp>
    </p:spTree>
    <p:extLst>
      <p:ext uri="{BB962C8B-B14F-4D97-AF65-F5344CB8AC3E}">
        <p14:creationId xmlns:p14="http://schemas.microsoft.com/office/powerpoint/2010/main" val="15226591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rea umida di Ca' di Mezzo - Consorzio di Bonifica ADIGE EUGANEO">
            <a:extLst>
              <a:ext uri="{FF2B5EF4-FFF2-40B4-BE49-F238E27FC236}">
                <a16:creationId xmlns:a16="http://schemas.microsoft.com/office/drawing/2014/main" id="{31C48DF9-BE89-1E4A-B0AB-BD483C334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8462" y="1815015"/>
            <a:ext cx="2407851" cy="1598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ED9E1D86-6EAD-AD44-B4F2-6CC5BD60F52C}"/>
              </a:ext>
            </a:extLst>
          </p:cNvPr>
          <p:cNvSpPr txBox="1"/>
          <p:nvPr/>
        </p:nvSpPr>
        <p:spPr>
          <a:xfrm>
            <a:off x="3658830" y="4851112"/>
            <a:ext cx="4572000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Fonte: modificato da </a:t>
            </a:r>
            <a:r>
              <a:rPr lang="it-IT" sz="13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Braat</a:t>
            </a:r>
            <a:r>
              <a:rPr lang="it-IT" sz="1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 </a:t>
            </a:r>
            <a:r>
              <a:rPr lang="it-IT" sz="13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ten</a:t>
            </a:r>
            <a:r>
              <a:rPr lang="it-IT" sz="1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it-IT" sz="13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Brink</a:t>
            </a:r>
            <a:r>
              <a:rPr lang="it-IT" sz="1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(2008)</a:t>
            </a:r>
          </a:p>
        </p:txBody>
      </p:sp>
      <p:sp>
        <p:nvSpPr>
          <p:cNvPr id="7" name="Figura a mano libera 6">
            <a:extLst>
              <a:ext uri="{FF2B5EF4-FFF2-40B4-BE49-F238E27FC236}">
                <a16:creationId xmlns:a16="http://schemas.microsoft.com/office/drawing/2014/main" id="{B2895BBE-5B3D-2A43-81BA-8E47D0B9E647}"/>
              </a:ext>
            </a:extLst>
          </p:cNvPr>
          <p:cNvSpPr/>
          <p:nvPr/>
        </p:nvSpPr>
        <p:spPr>
          <a:xfrm>
            <a:off x="4336453" y="818215"/>
            <a:ext cx="3726611" cy="2644162"/>
          </a:xfrm>
          <a:custGeom>
            <a:avLst/>
            <a:gdLst>
              <a:gd name="connsiteX0" fmla="*/ 0 w 3726611"/>
              <a:gd name="connsiteY0" fmla="*/ 547943 h 2644162"/>
              <a:gd name="connsiteX1" fmla="*/ 327804 w 3726611"/>
              <a:gd name="connsiteY1" fmla="*/ 116623 h 2644162"/>
              <a:gd name="connsiteX2" fmla="*/ 681487 w 3726611"/>
              <a:gd name="connsiteY2" fmla="*/ 4479 h 2644162"/>
              <a:gd name="connsiteX3" fmla="*/ 1190445 w 3726611"/>
              <a:gd name="connsiteY3" fmla="*/ 228766 h 2644162"/>
              <a:gd name="connsiteX4" fmla="*/ 2173857 w 3726611"/>
              <a:gd name="connsiteY4" fmla="*/ 1031023 h 2644162"/>
              <a:gd name="connsiteX5" fmla="*/ 3726611 w 3726611"/>
              <a:gd name="connsiteY5" fmla="*/ 2644162 h 2644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26611" h="2644162">
                <a:moveTo>
                  <a:pt x="0" y="547943"/>
                </a:moveTo>
                <a:cubicBezTo>
                  <a:pt x="107111" y="377571"/>
                  <a:pt x="214223" y="207200"/>
                  <a:pt x="327804" y="116623"/>
                </a:cubicBezTo>
                <a:cubicBezTo>
                  <a:pt x="441385" y="26046"/>
                  <a:pt x="537714" y="-14211"/>
                  <a:pt x="681487" y="4479"/>
                </a:cubicBezTo>
                <a:cubicBezTo>
                  <a:pt x="825260" y="23169"/>
                  <a:pt x="941717" y="57675"/>
                  <a:pt x="1190445" y="228766"/>
                </a:cubicBezTo>
                <a:cubicBezTo>
                  <a:pt x="1439173" y="399857"/>
                  <a:pt x="1751163" y="628457"/>
                  <a:pt x="2173857" y="1031023"/>
                </a:cubicBezTo>
                <a:cubicBezTo>
                  <a:pt x="2596551" y="1433589"/>
                  <a:pt x="3161581" y="2038875"/>
                  <a:pt x="3726611" y="2644162"/>
                </a:cubicBezTo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8" name="Figura a mano libera 7">
            <a:extLst>
              <a:ext uri="{FF2B5EF4-FFF2-40B4-BE49-F238E27FC236}">
                <a16:creationId xmlns:a16="http://schemas.microsoft.com/office/drawing/2014/main" id="{10DF117E-042B-8546-A493-08BB1555A98C}"/>
              </a:ext>
            </a:extLst>
          </p:cNvPr>
          <p:cNvSpPr/>
          <p:nvPr/>
        </p:nvSpPr>
        <p:spPr>
          <a:xfrm>
            <a:off x="4350300" y="2461779"/>
            <a:ext cx="3735238" cy="1449172"/>
          </a:xfrm>
          <a:custGeom>
            <a:avLst/>
            <a:gdLst>
              <a:gd name="connsiteX0" fmla="*/ 0 w 3735238"/>
              <a:gd name="connsiteY0" fmla="*/ 1388787 h 1449172"/>
              <a:gd name="connsiteX1" fmla="*/ 759125 w 3735238"/>
              <a:gd name="connsiteY1" fmla="*/ 741806 h 1449172"/>
              <a:gd name="connsiteX2" fmla="*/ 1406106 w 3735238"/>
              <a:gd name="connsiteY2" fmla="*/ 275979 h 1449172"/>
              <a:gd name="connsiteX3" fmla="*/ 1915064 w 3735238"/>
              <a:gd name="connsiteY3" fmla="*/ 43066 h 1449172"/>
              <a:gd name="connsiteX4" fmla="*/ 2363638 w 3735238"/>
              <a:gd name="connsiteY4" fmla="*/ 25813 h 1449172"/>
              <a:gd name="connsiteX5" fmla="*/ 2915729 w 3735238"/>
              <a:gd name="connsiteY5" fmla="*/ 319111 h 1449172"/>
              <a:gd name="connsiteX6" fmla="*/ 3364302 w 3735238"/>
              <a:gd name="connsiteY6" fmla="*/ 836696 h 1449172"/>
              <a:gd name="connsiteX7" fmla="*/ 3735238 w 3735238"/>
              <a:gd name="connsiteY7" fmla="*/ 1449172 h 1449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35238" h="1449172">
                <a:moveTo>
                  <a:pt x="0" y="1388787"/>
                </a:moveTo>
                <a:cubicBezTo>
                  <a:pt x="262387" y="1158030"/>
                  <a:pt x="524774" y="927274"/>
                  <a:pt x="759125" y="741806"/>
                </a:cubicBezTo>
                <a:cubicBezTo>
                  <a:pt x="993476" y="556338"/>
                  <a:pt x="1213449" y="392436"/>
                  <a:pt x="1406106" y="275979"/>
                </a:cubicBezTo>
                <a:cubicBezTo>
                  <a:pt x="1598763" y="159522"/>
                  <a:pt x="1755475" y="84760"/>
                  <a:pt x="1915064" y="43066"/>
                </a:cubicBezTo>
                <a:cubicBezTo>
                  <a:pt x="2074653" y="1372"/>
                  <a:pt x="2196861" y="-20194"/>
                  <a:pt x="2363638" y="25813"/>
                </a:cubicBezTo>
                <a:cubicBezTo>
                  <a:pt x="2530415" y="71820"/>
                  <a:pt x="2748952" y="183964"/>
                  <a:pt x="2915729" y="319111"/>
                </a:cubicBezTo>
                <a:cubicBezTo>
                  <a:pt x="3082506" y="454258"/>
                  <a:pt x="3227717" y="648353"/>
                  <a:pt x="3364302" y="836696"/>
                </a:cubicBezTo>
                <a:cubicBezTo>
                  <a:pt x="3500887" y="1025039"/>
                  <a:pt x="3618062" y="1237105"/>
                  <a:pt x="3735238" y="1449172"/>
                </a:cubicBezTo>
              </a:path>
            </a:pathLst>
          </a:cu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Figura a mano libera 8">
            <a:extLst>
              <a:ext uri="{FF2B5EF4-FFF2-40B4-BE49-F238E27FC236}">
                <a16:creationId xmlns:a16="http://schemas.microsoft.com/office/drawing/2014/main" id="{933E236F-0CC1-494B-B328-25ABB231B9E0}"/>
              </a:ext>
            </a:extLst>
          </p:cNvPr>
          <p:cNvSpPr/>
          <p:nvPr/>
        </p:nvSpPr>
        <p:spPr>
          <a:xfrm>
            <a:off x="4350300" y="1657445"/>
            <a:ext cx="3709359" cy="2003340"/>
          </a:xfrm>
          <a:custGeom>
            <a:avLst/>
            <a:gdLst>
              <a:gd name="connsiteX0" fmla="*/ 0 w 3709359"/>
              <a:gd name="connsiteY0" fmla="*/ 1339106 h 2003340"/>
              <a:gd name="connsiteX1" fmla="*/ 69012 w 3709359"/>
              <a:gd name="connsiteY1" fmla="*/ 968170 h 2003340"/>
              <a:gd name="connsiteX2" fmla="*/ 232913 w 3709359"/>
              <a:gd name="connsiteY2" fmla="*/ 390200 h 2003340"/>
              <a:gd name="connsiteX3" fmla="*/ 431321 w 3709359"/>
              <a:gd name="connsiteY3" fmla="*/ 53770 h 2003340"/>
              <a:gd name="connsiteX4" fmla="*/ 690113 w 3709359"/>
              <a:gd name="connsiteY4" fmla="*/ 36517 h 2003340"/>
              <a:gd name="connsiteX5" fmla="*/ 905774 w 3709359"/>
              <a:gd name="connsiteY5" fmla="*/ 407453 h 2003340"/>
              <a:gd name="connsiteX6" fmla="*/ 1216325 w 3709359"/>
              <a:gd name="connsiteY6" fmla="*/ 881906 h 2003340"/>
              <a:gd name="connsiteX7" fmla="*/ 1509623 w 3709359"/>
              <a:gd name="connsiteY7" fmla="*/ 1218336 h 2003340"/>
              <a:gd name="connsiteX8" fmla="*/ 2113472 w 3709359"/>
              <a:gd name="connsiteY8" fmla="*/ 1503008 h 2003340"/>
              <a:gd name="connsiteX9" fmla="*/ 3709359 w 3709359"/>
              <a:gd name="connsiteY9" fmla="*/ 2003340 h 2003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09359" h="2003340">
                <a:moveTo>
                  <a:pt x="0" y="1339106"/>
                </a:moveTo>
                <a:cubicBezTo>
                  <a:pt x="15096" y="1232713"/>
                  <a:pt x="30193" y="1126321"/>
                  <a:pt x="69012" y="968170"/>
                </a:cubicBezTo>
                <a:cubicBezTo>
                  <a:pt x="107831" y="810019"/>
                  <a:pt x="172528" y="542600"/>
                  <a:pt x="232913" y="390200"/>
                </a:cubicBezTo>
                <a:cubicBezTo>
                  <a:pt x="293298" y="237800"/>
                  <a:pt x="355121" y="112717"/>
                  <a:pt x="431321" y="53770"/>
                </a:cubicBezTo>
                <a:cubicBezTo>
                  <a:pt x="507521" y="-5177"/>
                  <a:pt x="611038" y="-22430"/>
                  <a:pt x="690113" y="36517"/>
                </a:cubicBezTo>
                <a:cubicBezTo>
                  <a:pt x="769188" y="95464"/>
                  <a:pt x="818072" y="266555"/>
                  <a:pt x="905774" y="407453"/>
                </a:cubicBezTo>
                <a:cubicBezTo>
                  <a:pt x="993476" y="548351"/>
                  <a:pt x="1115684" y="746759"/>
                  <a:pt x="1216325" y="881906"/>
                </a:cubicBezTo>
                <a:cubicBezTo>
                  <a:pt x="1316966" y="1017053"/>
                  <a:pt x="1360099" y="1114819"/>
                  <a:pt x="1509623" y="1218336"/>
                </a:cubicBezTo>
                <a:cubicBezTo>
                  <a:pt x="1659147" y="1321853"/>
                  <a:pt x="1746849" y="1372174"/>
                  <a:pt x="2113472" y="1503008"/>
                </a:cubicBezTo>
                <a:cubicBezTo>
                  <a:pt x="2480095" y="1633842"/>
                  <a:pt x="3094727" y="1818591"/>
                  <a:pt x="3709359" y="200334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Figura a mano libera 9">
            <a:extLst>
              <a:ext uri="{FF2B5EF4-FFF2-40B4-BE49-F238E27FC236}">
                <a16:creationId xmlns:a16="http://schemas.microsoft.com/office/drawing/2014/main" id="{64F89EF8-6912-8747-A7FD-07EEC95859DC}"/>
              </a:ext>
            </a:extLst>
          </p:cNvPr>
          <p:cNvSpPr/>
          <p:nvPr/>
        </p:nvSpPr>
        <p:spPr>
          <a:xfrm>
            <a:off x="4324421" y="2444460"/>
            <a:ext cx="3752491" cy="1475117"/>
          </a:xfrm>
          <a:custGeom>
            <a:avLst/>
            <a:gdLst>
              <a:gd name="connsiteX0" fmla="*/ 0 w 3752491"/>
              <a:gd name="connsiteY0" fmla="*/ 0 h 1475117"/>
              <a:gd name="connsiteX1" fmla="*/ 414068 w 3752491"/>
              <a:gd name="connsiteY1" fmla="*/ 448574 h 1475117"/>
              <a:gd name="connsiteX2" fmla="*/ 1354347 w 3752491"/>
              <a:gd name="connsiteY2" fmla="*/ 1026544 h 1475117"/>
              <a:gd name="connsiteX3" fmla="*/ 2932981 w 3752491"/>
              <a:gd name="connsiteY3" fmla="*/ 1362974 h 1475117"/>
              <a:gd name="connsiteX4" fmla="*/ 3752491 w 3752491"/>
              <a:gd name="connsiteY4" fmla="*/ 1475117 h 1475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52491" h="1475117">
                <a:moveTo>
                  <a:pt x="0" y="0"/>
                </a:moveTo>
                <a:cubicBezTo>
                  <a:pt x="94172" y="138741"/>
                  <a:pt x="188344" y="277483"/>
                  <a:pt x="414068" y="448574"/>
                </a:cubicBezTo>
                <a:cubicBezTo>
                  <a:pt x="639792" y="619665"/>
                  <a:pt x="934528" y="874144"/>
                  <a:pt x="1354347" y="1026544"/>
                </a:cubicBezTo>
                <a:cubicBezTo>
                  <a:pt x="1774166" y="1178944"/>
                  <a:pt x="2533290" y="1288212"/>
                  <a:pt x="2932981" y="1362974"/>
                </a:cubicBezTo>
                <a:cubicBezTo>
                  <a:pt x="3332672" y="1437736"/>
                  <a:pt x="3542581" y="1456426"/>
                  <a:pt x="3752491" y="1475117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Figura a mano libera 10">
            <a:extLst>
              <a:ext uri="{FF2B5EF4-FFF2-40B4-BE49-F238E27FC236}">
                <a16:creationId xmlns:a16="http://schemas.microsoft.com/office/drawing/2014/main" id="{3636329F-8579-1840-8B18-C3F7B0025511}"/>
              </a:ext>
            </a:extLst>
          </p:cNvPr>
          <p:cNvSpPr/>
          <p:nvPr/>
        </p:nvSpPr>
        <p:spPr>
          <a:xfrm>
            <a:off x="4324421" y="1642204"/>
            <a:ext cx="3726611" cy="2111256"/>
          </a:xfrm>
          <a:custGeom>
            <a:avLst/>
            <a:gdLst>
              <a:gd name="connsiteX0" fmla="*/ 0 w 3726611"/>
              <a:gd name="connsiteY0" fmla="*/ 0 h 2111256"/>
              <a:gd name="connsiteX1" fmla="*/ 405442 w 3726611"/>
              <a:gd name="connsiteY1" fmla="*/ 422694 h 2111256"/>
              <a:gd name="connsiteX2" fmla="*/ 1164566 w 3726611"/>
              <a:gd name="connsiteY2" fmla="*/ 1095554 h 2111256"/>
              <a:gd name="connsiteX3" fmla="*/ 1811547 w 3726611"/>
              <a:gd name="connsiteY3" fmla="*/ 1570007 h 2111256"/>
              <a:gd name="connsiteX4" fmla="*/ 3088257 w 3726611"/>
              <a:gd name="connsiteY4" fmla="*/ 2035834 h 2111256"/>
              <a:gd name="connsiteX5" fmla="*/ 3726611 w 3726611"/>
              <a:gd name="connsiteY5" fmla="*/ 2104845 h 2111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26611" h="2111256">
                <a:moveTo>
                  <a:pt x="0" y="0"/>
                </a:moveTo>
                <a:cubicBezTo>
                  <a:pt x="105674" y="120051"/>
                  <a:pt x="211348" y="240102"/>
                  <a:pt x="405442" y="422694"/>
                </a:cubicBezTo>
                <a:cubicBezTo>
                  <a:pt x="599536" y="605286"/>
                  <a:pt x="930215" y="904335"/>
                  <a:pt x="1164566" y="1095554"/>
                </a:cubicBezTo>
                <a:cubicBezTo>
                  <a:pt x="1398917" y="1286773"/>
                  <a:pt x="1490932" y="1413294"/>
                  <a:pt x="1811547" y="1570007"/>
                </a:cubicBezTo>
                <a:cubicBezTo>
                  <a:pt x="2132162" y="1726720"/>
                  <a:pt x="2769080" y="1946694"/>
                  <a:pt x="3088257" y="2035834"/>
                </a:cubicBezTo>
                <a:cubicBezTo>
                  <a:pt x="3407434" y="2124974"/>
                  <a:pt x="3567022" y="2114909"/>
                  <a:pt x="3726611" y="2104845"/>
                </a:cubicBezTo>
              </a:path>
            </a:pathLst>
          </a:cu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2" name="Gruppo 11">
            <a:extLst>
              <a:ext uri="{FF2B5EF4-FFF2-40B4-BE49-F238E27FC236}">
                <a16:creationId xmlns:a16="http://schemas.microsoft.com/office/drawing/2014/main" id="{B213BB1C-15F8-7449-8103-0910A7CA8FB8}"/>
              </a:ext>
            </a:extLst>
          </p:cNvPr>
          <p:cNvGrpSpPr/>
          <p:nvPr/>
        </p:nvGrpSpPr>
        <p:grpSpPr>
          <a:xfrm>
            <a:off x="3681982" y="462519"/>
            <a:ext cx="4850100" cy="4426685"/>
            <a:chOff x="601580" y="362310"/>
            <a:chExt cx="4850100" cy="4464000"/>
          </a:xfrm>
        </p:grpSpPr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72559AEC-A2FD-D146-9787-D2EBE7A86A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1580" y="362310"/>
              <a:ext cx="4850100" cy="4464000"/>
            </a:xfrm>
            <a:prstGeom prst="rect">
              <a:avLst/>
            </a:prstGeom>
          </p:spPr>
        </p:pic>
        <p:sp>
          <p:nvSpPr>
            <p:cNvPr id="14" name="Rettangolo 13">
              <a:extLst>
                <a:ext uri="{FF2B5EF4-FFF2-40B4-BE49-F238E27FC236}">
                  <a16:creationId xmlns:a16="http://schemas.microsoft.com/office/drawing/2014/main" id="{1CF9E169-7211-184C-8411-E35CD2008AB8}"/>
                </a:ext>
              </a:extLst>
            </p:cNvPr>
            <p:cNvSpPr/>
            <p:nvPr/>
          </p:nvSpPr>
          <p:spPr>
            <a:xfrm>
              <a:off x="1130060" y="707366"/>
              <a:ext cx="3976778" cy="3329796"/>
            </a:xfrm>
            <a:prstGeom prst="rect">
              <a:avLst/>
            </a:prstGeom>
            <a:solidFill>
              <a:srgbClr val="DEEC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sp>
        <p:nvSpPr>
          <p:cNvPr id="15" name="Figura a mano libera 14">
            <a:extLst>
              <a:ext uri="{FF2B5EF4-FFF2-40B4-BE49-F238E27FC236}">
                <a16:creationId xmlns:a16="http://schemas.microsoft.com/office/drawing/2014/main" id="{1C644D6A-225F-6A41-B596-866A8317A1BE}"/>
              </a:ext>
            </a:extLst>
          </p:cNvPr>
          <p:cNvSpPr/>
          <p:nvPr/>
        </p:nvSpPr>
        <p:spPr>
          <a:xfrm>
            <a:off x="4488853" y="970615"/>
            <a:ext cx="3726611" cy="2644162"/>
          </a:xfrm>
          <a:custGeom>
            <a:avLst/>
            <a:gdLst>
              <a:gd name="connsiteX0" fmla="*/ 0 w 3726611"/>
              <a:gd name="connsiteY0" fmla="*/ 547943 h 2644162"/>
              <a:gd name="connsiteX1" fmla="*/ 327804 w 3726611"/>
              <a:gd name="connsiteY1" fmla="*/ 116623 h 2644162"/>
              <a:gd name="connsiteX2" fmla="*/ 681487 w 3726611"/>
              <a:gd name="connsiteY2" fmla="*/ 4479 h 2644162"/>
              <a:gd name="connsiteX3" fmla="*/ 1190445 w 3726611"/>
              <a:gd name="connsiteY3" fmla="*/ 228766 h 2644162"/>
              <a:gd name="connsiteX4" fmla="*/ 2173857 w 3726611"/>
              <a:gd name="connsiteY4" fmla="*/ 1031023 h 2644162"/>
              <a:gd name="connsiteX5" fmla="*/ 3726611 w 3726611"/>
              <a:gd name="connsiteY5" fmla="*/ 2644162 h 2644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26611" h="2644162">
                <a:moveTo>
                  <a:pt x="0" y="547943"/>
                </a:moveTo>
                <a:cubicBezTo>
                  <a:pt x="107111" y="377571"/>
                  <a:pt x="214223" y="207200"/>
                  <a:pt x="327804" y="116623"/>
                </a:cubicBezTo>
                <a:cubicBezTo>
                  <a:pt x="441385" y="26046"/>
                  <a:pt x="537714" y="-14211"/>
                  <a:pt x="681487" y="4479"/>
                </a:cubicBezTo>
                <a:cubicBezTo>
                  <a:pt x="825260" y="23169"/>
                  <a:pt x="941717" y="57675"/>
                  <a:pt x="1190445" y="228766"/>
                </a:cubicBezTo>
                <a:cubicBezTo>
                  <a:pt x="1439173" y="399857"/>
                  <a:pt x="1751163" y="628457"/>
                  <a:pt x="2173857" y="1031023"/>
                </a:cubicBezTo>
                <a:cubicBezTo>
                  <a:pt x="2596551" y="1433589"/>
                  <a:pt x="3161581" y="2038875"/>
                  <a:pt x="3726611" y="2644162"/>
                </a:cubicBezTo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6" name="Figura a mano libera 15">
            <a:extLst>
              <a:ext uri="{FF2B5EF4-FFF2-40B4-BE49-F238E27FC236}">
                <a16:creationId xmlns:a16="http://schemas.microsoft.com/office/drawing/2014/main" id="{62BD42D4-FB72-2B42-BA02-57EE7BEC56E5}"/>
              </a:ext>
            </a:extLst>
          </p:cNvPr>
          <p:cNvSpPr/>
          <p:nvPr/>
        </p:nvSpPr>
        <p:spPr>
          <a:xfrm>
            <a:off x="4502700" y="2614179"/>
            <a:ext cx="3735238" cy="1449172"/>
          </a:xfrm>
          <a:custGeom>
            <a:avLst/>
            <a:gdLst>
              <a:gd name="connsiteX0" fmla="*/ 0 w 3735238"/>
              <a:gd name="connsiteY0" fmla="*/ 1388787 h 1449172"/>
              <a:gd name="connsiteX1" fmla="*/ 759125 w 3735238"/>
              <a:gd name="connsiteY1" fmla="*/ 741806 h 1449172"/>
              <a:gd name="connsiteX2" fmla="*/ 1406106 w 3735238"/>
              <a:gd name="connsiteY2" fmla="*/ 275979 h 1449172"/>
              <a:gd name="connsiteX3" fmla="*/ 1915064 w 3735238"/>
              <a:gd name="connsiteY3" fmla="*/ 43066 h 1449172"/>
              <a:gd name="connsiteX4" fmla="*/ 2363638 w 3735238"/>
              <a:gd name="connsiteY4" fmla="*/ 25813 h 1449172"/>
              <a:gd name="connsiteX5" fmla="*/ 2915729 w 3735238"/>
              <a:gd name="connsiteY5" fmla="*/ 319111 h 1449172"/>
              <a:gd name="connsiteX6" fmla="*/ 3364302 w 3735238"/>
              <a:gd name="connsiteY6" fmla="*/ 836696 h 1449172"/>
              <a:gd name="connsiteX7" fmla="*/ 3735238 w 3735238"/>
              <a:gd name="connsiteY7" fmla="*/ 1449172 h 1449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35238" h="1449172">
                <a:moveTo>
                  <a:pt x="0" y="1388787"/>
                </a:moveTo>
                <a:cubicBezTo>
                  <a:pt x="262387" y="1158030"/>
                  <a:pt x="524774" y="927274"/>
                  <a:pt x="759125" y="741806"/>
                </a:cubicBezTo>
                <a:cubicBezTo>
                  <a:pt x="993476" y="556338"/>
                  <a:pt x="1213449" y="392436"/>
                  <a:pt x="1406106" y="275979"/>
                </a:cubicBezTo>
                <a:cubicBezTo>
                  <a:pt x="1598763" y="159522"/>
                  <a:pt x="1755475" y="84760"/>
                  <a:pt x="1915064" y="43066"/>
                </a:cubicBezTo>
                <a:cubicBezTo>
                  <a:pt x="2074653" y="1372"/>
                  <a:pt x="2196861" y="-20194"/>
                  <a:pt x="2363638" y="25813"/>
                </a:cubicBezTo>
                <a:cubicBezTo>
                  <a:pt x="2530415" y="71820"/>
                  <a:pt x="2748952" y="183964"/>
                  <a:pt x="2915729" y="319111"/>
                </a:cubicBezTo>
                <a:cubicBezTo>
                  <a:pt x="3082506" y="454258"/>
                  <a:pt x="3227717" y="648353"/>
                  <a:pt x="3364302" y="836696"/>
                </a:cubicBezTo>
                <a:cubicBezTo>
                  <a:pt x="3500887" y="1025039"/>
                  <a:pt x="3618062" y="1237105"/>
                  <a:pt x="3735238" y="1449172"/>
                </a:cubicBezTo>
              </a:path>
            </a:pathLst>
          </a:cu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7" name="Figura a mano libera 16">
            <a:extLst>
              <a:ext uri="{FF2B5EF4-FFF2-40B4-BE49-F238E27FC236}">
                <a16:creationId xmlns:a16="http://schemas.microsoft.com/office/drawing/2014/main" id="{8522EACA-CA7B-564E-AD52-9FB95D87FA6E}"/>
              </a:ext>
            </a:extLst>
          </p:cNvPr>
          <p:cNvSpPr/>
          <p:nvPr/>
        </p:nvSpPr>
        <p:spPr>
          <a:xfrm>
            <a:off x="4502700" y="1809845"/>
            <a:ext cx="3709359" cy="2003340"/>
          </a:xfrm>
          <a:custGeom>
            <a:avLst/>
            <a:gdLst>
              <a:gd name="connsiteX0" fmla="*/ 0 w 3709359"/>
              <a:gd name="connsiteY0" fmla="*/ 1339106 h 2003340"/>
              <a:gd name="connsiteX1" fmla="*/ 69012 w 3709359"/>
              <a:gd name="connsiteY1" fmla="*/ 968170 h 2003340"/>
              <a:gd name="connsiteX2" fmla="*/ 232913 w 3709359"/>
              <a:gd name="connsiteY2" fmla="*/ 390200 h 2003340"/>
              <a:gd name="connsiteX3" fmla="*/ 431321 w 3709359"/>
              <a:gd name="connsiteY3" fmla="*/ 53770 h 2003340"/>
              <a:gd name="connsiteX4" fmla="*/ 690113 w 3709359"/>
              <a:gd name="connsiteY4" fmla="*/ 36517 h 2003340"/>
              <a:gd name="connsiteX5" fmla="*/ 905774 w 3709359"/>
              <a:gd name="connsiteY5" fmla="*/ 407453 h 2003340"/>
              <a:gd name="connsiteX6" fmla="*/ 1216325 w 3709359"/>
              <a:gd name="connsiteY6" fmla="*/ 881906 h 2003340"/>
              <a:gd name="connsiteX7" fmla="*/ 1509623 w 3709359"/>
              <a:gd name="connsiteY7" fmla="*/ 1218336 h 2003340"/>
              <a:gd name="connsiteX8" fmla="*/ 2113472 w 3709359"/>
              <a:gd name="connsiteY8" fmla="*/ 1503008 h 2003340"/>
              <a:gd name="connsiteX9" fmla="*/ 3709359 w 3709359"/>
              <a:gd name="connsiteY9" fmla="*/ 2003340 h 2003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09359" h="2003340">
                <a:moveTo>
                  <a:pt x="0" y="1339106"/>
                </a:moveTo>
                <a:cubicBezTo>
                  <a:pt x="15096" y="1232713"/>
                  <a:pt x="30193" y="1126321"/>
                  <a:pt x="69012" y="968170"/>
                </a:cubicBezTo>
                <a:cubicBezTo>
                  <a:pt x="107831" y="810019"/>
                  <a:pt x="172528" y="542600"/>
                  <a:pt x="232913" y="390200"/>
                </a:cubicBezTo>
                <a:cubicBezTo>
                  <a:pt x="293298" y="237800"/>
                  <a:pt x="355121" y="112717"/>
                  <a:pt x="431321" y="53770"/>
                </a:cubicBezTo>
                <a:cubicBezTo>
                  <a:pt x="507521" y="-5177"/>
                  <a:pt x="611038" y="-22430"/>
                  <a:pt x="690113" y="36517"/>
                </a:cubicBezTo>
                <a:cubicBezTo>
                  <a:pt x="769188" y="95464"/>
                  <a:pt x="818072" y="266555"/>
                  <a:pt x="905774" y="407453"/>
                </a:cubicBezTo>
                <a:cubicBezTo>
                  <a:pt x="993476" y="548351"/>
                  <a:pt x="1115684" y="746759"/>
                  <a:pt x="1216325" y="881906"/>
                </a:cubicBezTo>
                <a:cubicBezTo>
                  <a:pt x="1316966" y="1017053"/>
                  <a:pt x="1360099" y="1114819"/>
                  <a:pt x="1509623" y="1218336"/>
                </a:cubicBezTo>
                <a:cubicBezTo>
                  <a:pt x="1659147" y="1321853"/>
                  <a:pt x="1746849" y="1372174"/>
                  <a:pt x="2113472" y="1503008"/>
                </a:cubicBezTo>
                <a:cubicBezTo>
                  <a:pt x="2480095" y="1633842"/>
                  <a:pt x="3094727" y="1818591"/>
                  <a:pt x="3709359" y="200334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Figura a mano libera 17">
            <a:extLst>
              <a:ext uri="{FF2B5EF4-FFF2-40B4-BE49-F238E27FC236}">
                <a16:creationId xmlns:a16="http://schemas.microsoft.com/office/drawing/2014/main" id="{BF09AFF3-6DD7-6444-A610-1EFABEADC5FA}"/>
              </a:ext>
            </a:extLst>
          </p:cNvPr>
          <p:cNvSpPr/>
          <p:nvPr/>
        </p:nvSpPr>
        <p:spPr>
          <a:xfrm>
            <a:off x="4476821" y="2596860"/>
            <a:ext cx="3752491" cy="1475117"/>
          </a:xfrm>
          <a:custGeom>
            <a:avLst/>
            <a:gdLst>
              <a:gd name="connsiteX0" fmla="*/ 0 w 3752491"/>
              <a:gd name="connsiteY0" fmla="*/ 0 h 1475117"/>
              <a:gd name="connsiteX1" fmla="*/ 414068 w 3752491"/>
              <a:gd name="connsiteY1" fmla="*/ 448574 h 1475117"/>
              <a:gd name="connsiteX2" fmla="*/ 1354347 w 3752491"/>
              <a:gd name="connsiteY2" fmla="*/ 1026544 h 1475117"/>
              <a:gd name="connsiteX3" fmla="*/ 2932981 w 3752491"/>
              <a:gd name="connsiteY3" fmla="*/ 1362974 h 1475117"/>
              <a:gd name="connsiteX4" fmla="*/ 3752491 w 3752491"/>
              <a:gd name="connsiteY4" fmla="*/ 1475117 h 1475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52491" h="1475117">
                <a:moveTo>
                  <a:pt x="0" y="0"/>
                </a:moveTo>
                <a:cubicBezTo>
                  <a:pt x="94172" y="138741"/>
                  <a:pt x="188344" y="277483"/>
                  <a:pt x="414068" y="448574"/>
                </a:cubicBezTo>
                <a:cubicBezTo>
                  <a:pt x="639792" y="619665"/>
                  <a:pt x="934528" y="874144"/>
                  <a:pt x="1354347" y="1026544"/>
                </a:cubicBezTo>
                <a:cubicBezTo>
                  <a:pt x="1774166" y="1178944"/>
                  <a:pt x="2533290" y="1288212"/>
                  <a:pt x="2932981" y="1362974"/>
                </a:cubicBezTo>
                <a:cubicBezTo>
                  <a:pt x="3332672" y="1437736"/>
                  <a:pt x="3542581" y="1456426"/>
                  <a:pt x="3752491" y="1475117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Figura a mano libera 18">
            <a:extLst>
              <a:ext uri="{FF2B5EF4-FFF2-40B4-BE49-F238E27FC236}">
                <a16:creationId xmlns:a16="http://schemas.microsoft.com/office/drawing/2014/main" id="{AF63284A-290F-6A41-B996-81698852AE8C}"/>
              </a:ext>
            </a:extLst>
          </p:cNvPr>
          <p:cNvSpPr/>
          <p:nvPr/>
        </p:nvSpPr>
        <p:spPr>
          <a:xfrm>
            <a:off x="4476821" y="1794604"/>
            <a:ext cx="3726611" cy="2111256"/>
          </a:xfrm>
          <a:custGeom>
            <a:avLst/>
            <a:gdLst>
              <a:gd name="connsiteX0" fmla="*/ 0 w 3726611"/>
              <a:gd name="connsiteY0" fmla="*/ 0 h 2111256"/>
              <a:gd name="connsiteX1" fmla="*/ 405442 w 3726611"/>
              <a:gd name="connsiteY1" fmla="*/ 422694 h 2111256"/>
              <a:gd name="connsiteX2" fmla="*/ 1164566 w 3726611"/>
              <a:gd name="connsiteY2" fmla="*/ 1095554 h 2111256"/>
              <a:gd name="connsiteX3" fmla="*/ 1811547 w 3726611"/>
              <a:gd name="connsiteY3" fmla="*/ 1570007 h 2111256"/>
              <a:gd name="connsiteX4" fmla="*/ 3088257 w 3726611"/>
              <a:gd name="connsiteY4" fmla="*/ 2035834 h 2111256"/>
              <a:gd name="connsiteX5" fmla="*/ 3726611 w 3726611"/>
              <a:gd name="connsiteY5" fmla="*/ 2104845 h 2111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26611" h="2111256">
                <a:moveTo>
                  <a:pt x="0" y="0"/>
                </a:moveTo>
                <a:cubicBezTo>
                  <a:pt x="105674" y="120051"/>
                  <a:pt x="211348" y="240102"/>
                  <a:pt x="405442" y="422694"/>
                </a:cubicBezTo>
                <a:cubicBezTo>
                  <a:pt x="599536" y="605286"/>
                  <a:pt x="930215" y="904335"/>
                  <a:pt x="1164566" y="1095554"/>
                </a:cubicBezTo>
                <a:cubicBezTo>
                  <a:pt x="1398917" y="1286773"/>
                  <a:pt x="1490932" y="1413294"/>
                  <a:pt x="1811547" y="1570007"/>
                </a:cubicBezTo>
                <a:cubicBezTo>
                  <a:pt x="2132162" y="1726720"/>
                  <a:pt x="2769080" y="1946694"/>
                  <a:pt x="3088257" y="2035834"/>
                </a:cubicBezTo>
                <a:cubicBezTo>
                  <a:pt x="3407434" y="2124974"/>
                  <a:pt x="3567022" y="2114909"/>
                  <a:pt x="3726611" y="2104845"/>
                </a:cubicBezTo>
              </a:path>
            </a:pathLst>
          </a:cu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8A4C9D65-670F-5B46-983D-9A44FBC632BC}"/>
              </a:ext>
            </a:extLst>
          </p:cNvPr>
          <p:cNvSpPr txBox="1"/>
          <p:nvPr/>
        </p:nvSpPr>
        <p:spPr>
          <a:xfrm>
            <a:off x="4204100" y="970615"/>
            <a:ext cx="5968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ESL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4A110C66-3140-8540-ABE6-9088551AD839}"/>
              </a:ext>
            </a:extLst>
          </p:cNvPr>
          <p:cNvSpPr txBox="1"/>
          <p:nvPr/>
        </p:nvSpPr>
        <p:spPr>
          <a:xfrm>
            <a:off x="4236758" y="1541709"/>
            <a:ext cx="5968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R</a:t>
            </a:r>
            <a:endParaRPr lang="it-IT" dirty="0"/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01F77CE2-F640-AE42-853D-6D45A6B54B23}"/>
              </a:ext>
            </a:extLst>
          </p:cNvPr>
          <p:cNvSpPr txBox="1"/>
          <p:nvPr/>
        </p:nvSpPr>
        <p:spPr>
          <a:xfrm>
            <a:off x="4294686" y="3661922"/>
            <a:ext cx="5968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P</a:t>
            </a:r>
            <a:endParaRPr lang="it-IT" dirty="0"/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54981095-E23E-3F4B-8754-859F3669329B}"/>
              </a:ext>
            </a:extLst>
          </p:cNvPr>
          <p:cNvSpPr txBox="1"/>
          <p:nvPr/>
        </p:nvSpPr>
        <p:spPr>
          <a:xfrm>
            <a:off x="4288709" y="3101104"/>
            <a:ext cx="5968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Cr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D7670D18-E285-9F44-8DC2-28684F1DD5C9}"/>
              </a:ext>
            </a:extLst>
          </p:cNvPr>
          <p:cNvSpPr txBox="1"/>
          <p:nvPr/>
        </p:nvSpPr>
        <p:spPr>
          <a:xfrm>
            <a:off x="4225259" y="2349428"/>
            <a:ext cx="5968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Ci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885630B5-889C-534D-A761-EBB13F7A8810}"/>
              </a:ext>
            </a:extLst>
          </p:cNvPr>
          <p:cNvSpPr txBox="1"/>
          <p:nvPr/>
        </p:nvSpPr>
        <p:spPr>
          <a:xfrm>
            <a:off x="5812027" y="462520"/>
            <a:ext cx="273508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R: regulating ecosystem services (ES); P: provisioning ES; Cr: cultural-recreational ES; Ci: cultural-information ES; ESL: total ES</a:t>
            </a:r>
          </a:p>
        </p:txBody>
      </p:sp>
      <p:pic>
        <p:nvPicPr>
          <p:cNvPr id="29" name="Immagine 28">
            <a:extLst>
              <a:ext uri="{FF2B5EF4-FFF2-40B4-BE49-F238E27FC236}">
                <a16:creationId xmlns:a16="http://schemas.microsoft.com/office/drawing/2014/main" id="{15676588-4B08-6E4A-9AA1-8F96CBCA14B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098" y="147376"/>
            <a:ext cx="2409215" cy="1547746"/>
          </a:xfrm>
          <a:prstGeom prst="rect">
            <a:avLst/>
          </a:prstGeom>
        </p:spPr>
      </p:pic>
      <p:pic>
        <p:nvPicPr>
          <p:cNvPr id="30" name="Immagine 29">
            <a:extLst>
              <a:ext uri="{FF2B5EF4-FFF2-40B4-BE49-F238E27FC236}">
                <a16:creationId xmlns:a16="http://schemas.microsoft.com/office/drawing/2014/main" id="{B9B53625-44C7-D84A-8E5A-E882FEC472D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929" y="3533236"/>
            <a:ext cx="2446289" cy="1571636"/>
          </a:xfrm>
          <a:prstGeom prst="rect">
            <a:avLst/>
          </a:prstGeom>
        </p:spPr>
      </p:pic>
      <p:sp>
        <p:nvSpPr>
          <p:cNvPr id="42" name="Ovale 41">
            <a:extLst>
              <a:ext uri="{FF2B5EF4-FFF2-40B4-BE49-F238E27FC236}">
                <a16:creationId xmlns:a16="http://schemas.microsoft.com/office/drawing/2014/main" id="{A222B7EC-EEBA-8142-8733-BD1069AD6000}"/>
              </a:ext>
            </a:extLst>
          </p:cNvPr>
          <p:cNvSpPr/>
          <p:nvPr/>
        </p:nvSpPr>
        <p:spPr>
          <a:xfrm>
            <a:off x="4319264" y="1293456"/>
            <a:ext cx="284753" cy="29081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1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5" name="Ovale 44">
            <a:extLst>
              <a:ext uri="{FF2B5EF4-FFF2-40B4-BE49-F238E27FC236}">
                <a16:creationId xmlns:a16="http://schemas.microsoft.com/office/drawing/2014/main" id="{09B50BC9-4AC3-A74E-BF85-66C10BE320B9}"/>
              </a:ext>
            </a:extLst>
          </p:cNvPr>
          <p:cNvSpPr/>
          <p:nvPr/>
        </p:nvSpPr>
        <p:spPr>
          <a:xfrm>
            <a:off x="3104165" y="211190"/>
            <a:ext cx="284753" cy="29081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1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7" name="Ovale 46">
            <a:extLst>
              <a:ext uri="{FF2B5EF4-FFF2-40B4-BE49-F238E27FC236}">
                <a16:creationId xmlns:a16="http://schemas.microsoft.com/office/drawing/2014/main" id="{EC1EE2C7-5995-C246-BB37-9EB2E3A29EA1}"/>
              </a:ext>
            </a:extLst>
          </p:cNvPr>
          <p:cNvSpPr/>
          <p:nvPr/>
        </p:nvSpPr>
        <p:spPr>
          <a:xfrm>
            <a:off x="6550263" y="1894456"/>
            <a:ext cx="284753" cy="29081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1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9" name="Ovale 48">
            <a:extLst>
              <a:ext uri="{FF2B5EF4-FFF2-40B4-BE49-F238E27FC236}">
                <a16:creationId xmlns:a16="http://schemas.microsoft.com/office/drawing/2014/main" id="{932E6610-CAB6-0C41-BB3D-2DFE4001E9A7}"/>
              </a:ext>
            </a:extLst>
          </p:cNvPr>
          <p:cNvSpPr/>
          <p:nvPr/>
        </p:nvSpPr>
        <p:spPr>
          <a:xfrm>
            <a:off x="5116213" y="825811"/>
            <a:ext cx="284753" cy="29081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1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51" name="Ovale 50">
            <a:extLst>
              <a:ext uri="{FF2B5EF4-FFF2-40B4-BE49-F238E27FC236}">
                <a16:creationId xmlns:a16="http://schemas.microsoft.com/office/drawing/2014/main" id="{8D28DBE1-7A57-6948-94B1-63AB509E04C6}"/>
              </a:ext>
            </a:extLst>
          </p:cNvPr>
          <p:cNvSpPr/>
          <p:nvPr/>
        </p:nvSpPr>
        <p:spPr>
          <a:xfrm>
            <a:off x="3103085" y="3608055"/>
            <a:ext cx="284753" cy="29081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1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54" name="Ovale 53">
            <a:extLst>
              <a:ext uri="{FF2B5EF4-FFF2-40B4-BE49-F238E27FC236}">
                <a16:creationId xmlns:a16="http://schemas.microsoft.com/office/drawing/2014/main" id="{12415FB3-72E9-C941-BD5B-EE4A70E7B5D0}"/>
              </a:ext>
            </a:extLst>
          </p:cNvPr>
          <p:cNvSpPr/>
          <p:nvPr/>
        </p:nvSpPr>
        <p:spPr>
          <a:xfrm>
            <a:off x="3104164" y="1895317"/>
            <a:ext cx="284753" cy="29081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100" dirty="0">
                <a:solidFill>
                  <a:schemeClr val="tx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959340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5" grpId="0" animBg="1"/>
      <p:bldP spid="47" grpId="0" animBg="1"/>
      <p:bldP spid="49" grpId="0" animBg="1"/>
      <p:bldP spid="51" grpId="0" animBg="1"/>
      <p:bldP spid="5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7B5337D-CAA2-FE43-989C-4976CE86A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dirty="0">
                <a:solidFill>
                  <a:srgbClr val="C00000"/>
                </a:solidFill>
              </a:rPr>
              <a:t>Alcuni aspetti critici legati ai SE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6A384D9-4396-084B-B740-BC8D20CBF4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1578" y="1063229"/>
            <a:ext cx="8085221" cy="1371052"/>
          </a:xfrm>
        </p:spPr>
        <p:txBody>
          <a:bodyPr>
            <a:noAutofit/>
          </a:bodyPr>
          <a:lstStyle/>
          <a:p>
            <a:pPr>
              <a:spcBef>
                <a:spcPts val="1100"/>
              </a:spcBef>
            </a:pPr>
            <a:r>
              <a:rPr lang="it-IT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Processi </a:t>
            </a:r>
            <a:r>
              <a:rPr lang="it-IT" sz="2200" b="1" dirty="0">
                <a:solidFill>
                  <a:srgbClr val="C00000"/>
                </a:solidFill>
              </a:rPr>
              <a:t>complessi</a:t>
            </a:r>
            <a:r>
              <a:rPr lang="it-IT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 non (sempre) </a:t>
            </a:r>
            <a:r>
              <a:rPr lang="it-IT" sz="2200" b="1" dirty="0">
                <a:solidFill>
                  <a:srgbClr val="C00000"/>
                </a:solidFill>
              </a:rPr>
              <a:t>lineari </a:t>
            </a:r>
          </a:p>
          <a:p>
            <a:pPr>
              <a:spcBef>
                <a:spcPts val="1100"/>
              </a:spcBef>
            </a:pPr>
            <a:r>
              <a:rPr lang="it-IT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Relazioni molteplici tra scelte gestionali ed ecosistemi e tra SE </a:t>
            </a:r>
            <a:r>
              <a:rPr lang="it-IT" sz="2200" b="1" dirty="0">
                <a:solidFill>
                  <a:srgbClr val="C00000"/>
                </a:solidFill>
              </a:rPr>
              <a:t>(</a:t>
            </a:r>
            <a:r>
              <a:rPr lang="it-IT" sz="2200" b="1" i="1" dirty="0" err="1">
                <a:solidFill>
                  <a:srgbClr val="C00000"/>
                </a:solidFill>
              </a:rPr>
              <a:t>trade</a:t>
            </a:r>
            <a:r>
              <a:rPr lang="it-IT" sz="2200" b="1" i="1" dirty="0">
                <a:solidFill>
                  <a:srgbClr val="C00000"/>
                </a:solidFill>
              </a:rPr>
              <a:t>-off</a:t>
            </a:r>
            <a:r>
              <a:rPr lang="it-IT" sz="2200" b="1" dirty="0">
                <a:solidFill>
                  <a:srgbClr val="C00000"/>
                </a:solidFill>
              </a:rPr>
              <a:t>/sinergie)</a:t>
            </a:r>
            <a:endParaRPr lang="it-IT" sz="2200" dirty="0">
              <a:solidFill>
                <a:srgbClr val="C00000"/>
              </a:solidFill>
            </a:endParaRPr>
          </a:p>
          <a:p>
            <a:pPr marL="114300" indent="0">
              <a:spcBef>
                <a:spcPts val="1100"/>
              </a:spcBef>
              <a:buNone/>
            </a:pPr>
            <a:endParaRPr lang="it-IT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Segnaposto testo 2">
            <a:extLst>
              <a:ext uri="{FF2B5EF4-FFF2-40B4-BE49-F238E27FC236}">
                <a16:creationId xmlns:a16="http://schemas.microsoft.com/office/drawing/2014/main" id="{13688763-32E5-A548-9253-B348C06DDB74}"/>
              </a:ext>
            </a:extLst>
          </p:cNvPr>
          <p:cNvSpPr txBox="1">
            <a:spLocks/>
          </p:cNvSpPr>
          <p:nvPr/>
        </p:nvSpPr>
        <p:spPr>
          <a:xfrm>
            <a:off x="601577" y="2298354"/>
            <a:ext cx="8085221" cy="3643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spcBef>
                <a:spcPts val="1100"/>
              </a:spcBef>
            </a:pPr>
            <a:r>
              <a:rPr lang="it-IT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</a:t>
            </a:r>
            <a:r>
              <a:rPr lang="it-IT" sz="2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it-IT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(di regolazione e culturali) come </a:t>
            </a:r>
            <a:r>
              <a:rPr lang="it-IT" sz="2200" b="1" dirty="0">
                <a:solidFill>
                  <a:srgbClr val="C00000"/>
                </a:solidFill>
              </a:rPr>
              <a:t>esternalità e fallimenti di mercato</a:t>
            </a:r>
            <a:r>
              <a:rPr lang="it-IT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it-IT" sz="22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itchFamily="2" charset="2"/>
              </a:rPr>
              <a:t> come convincere/incentivare i proprietari e gestori?</a:t>
            </a:r>
          </a:p>
          <a:p>
            <a:pPr>
              <a:spcBef>
                <a:spcPts val="1100"/>
              </a:spcBef>
            </a:pPr>
            <a:r>
              <a:rPr lang="it-IT" sz="2200" b="1" dirty="0">
                <a:solidFill>
                  <a:srgbClr val="C00000"/>
                </a:solidFill>
                <a:sym typeface="Wingdings" pitchFamily="2" charset="2"/>
              </a:rPr>
              <a:t>Complessità nella stima dei SE </a:t>
            </a:r>
            <a:r>
              <a:rPr lang="it-IT" sz="22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itchFamily="2" charset="2"/>
              </a:rPr>
              <a:t>(approcci, metriche comuni, qualità dei dati…)</a:t>
            </a:r>
          </a:p>
          <a:p>
            <a:pPr marL="114300" indent="0">
              <a:spcBef>
                <a:spcPts val="1100"/>
              </a:spcBef>
              <a:buFont typeface="Arial"/>
              <a:buNone/>
            </a:pPr>
            <a:r>
              <a:rPr lang="it-IT" sz="2200" b="1" dirty="0">
                <a:solidFill>
                  <a:srgbClr val="C00000"/>
                </a:solidFill>
                <a:sym typeface="Wingdings" pitchFamily="2" charset="2"/>
              </a:rPr>
              <a:t> Rischio di politiche/scelte gestionali con impatti non del tutto prevedibili né completamente considerati  </a:t>
            </a:r>
            <a:endParaRPr lang="it-IT" sz="2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188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"/>
          <p:cNvSpPr txBox="1">
            <a:spLocks noGrp="1"/>
          </p:cNvSpPr>
          <p:nvPr>
            <p:ph type="title"/>
          </p:nvPr>
        </p:nvSpPr>
        <p:spPr>
          <a:xfrm>
            <a:off x="601578" y="205979"/>
            <a:ext cx="8085222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Arial"/>
              <a:buNone/>
            </a:pPr>
            <a:r>
              <a:rPr lang="it-IT" sz="3600">
                <a:solidFill>
                  <a:srgbClr val="C00000"/>
                </a:solidFill>
              </a:rPr>
              <a:t>Contenuti</a:t>
            </a:r>
            <a:endParaRPr/>
          </a:p>
        </p:txBody>
      </p:sp>
      <p:sp>
        <p:nvSpPr>
          <p:cNvPr id="105" name="Google Shape;105;p2"/>
          <p:cNvSpPr txBox="1">
            <a:spLocks noGrp="1"/>
          </p:cNvSpPr>
          <p:nvPr>
            <p:ph type="body" idx="1"/>
          </p:nvPr>
        </p:nvSpPr>
        <p:spPr>
          <a:xfrm>
            <a:off x="601578" y="1178604"/>
            <a:ext cx="8352735" cy="3790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>
              <a:spcBef>
                <a:spcPts val="600"/>
              </a:spcBef>
              <a:buClr>
                <a:schemeClr val="bg1">
                  <a:lumMod val="85000"/>
                </a:schemeClr>
              </a:buClr>
              <a:buSzPts val="2800"/>
            </a:pPr>
            <a:r>
              <a:rPr lang="it-IT" sz="3000" dirty="0">
                <a:solidFill>
                  <a:schemeClr val="bg1">
                    <a:lumMod val="85000"/>
                  </a:schemeClr>
                </a:solidFill>
              </a:rPr>
              <a:t>I servizi </a:t>
            </a:r>
            <a:r>
              <a:rPr lang="it-IT" sz="3000" dirty="0" err="1">
                <a:solidFill>
                  <a:schemeClr val="bg1">
                    <a:lumMod val="85000"/>
                  </a:schemeClr>
                </a:solidFill>
              </a:rPr>
              <a:t>ecosistemici</a:t>
            </a:r>
            <a:r>
              <a:rPr lang="it-IT" sz="3000" dirty="0">
                <a:solidFill>
                  <a:schemeClr val="bg1">
                    <a:lumMod val="85000"/>
                  </a:schemeClr>
                </a:solidFill>
              </a:rPr>
              <a:t>: definizione, inquadramento, criticità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800"/>
              <a:buChar char="•"/>
            </a:pPr>
            <a:r>
              <a:rPr lang="it-IT" sz="3000" dirty="0">
                <a:solidFill>
                  <a:srgbClr val="C00000"/>
                </a:solidFill>
              </a:rPr>
              <a:t>Un caso esemplificativo</a:t>
            </a:r>
          </a:p>
          <a:p>
            <a:pPr marL="342900" lvl="0">
              <a:spcBef>
                <a:spcPts val="600"/>
              </a:spcBef>
              <a:buClr>
                <a:schemeClr val="bg1">
                  <a:lumMod val="85000"/>
                </a:schemeClr>
              </a:buClr>
              <a:buSzPts val="2800"/>
            </a:pPr>
            <a:r>
              <a:rPr lang="it-IT" sz="3000" dirty="0">
                <a:solidFill>
                  <a:schemeClr val="bg1">
                    <a:lumMod val="85000"/>
                  </a:schemeClr>
                </a:solidFill>
              </a:rPr>
              <a:t>Politiche e strumenti per la valorizzazione dei servizi </a:t>
            </a:r>
            <a:r>
              <a:rPr lang="it-IT" sz="3000" dirty="0" err="1">
                <a:solidFill>
                  <a:schemeClr val="bg1">
                    <a:lumMod val="85000"/>
                  </a:schemeClr>
                </a:solidFill>
              </a:rPr>
              <a:t>ecosistemici</a:t>
            </a:r>
            <a:endParaRPr lang="it-IT" sz="3000" dirty="0">
              <a:solidFill>
                <a:schemeClr val="bg1">
                  <a:lumMod val="85000"/>
                </a:schemeClr>
              </a:solidFill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85000"/>
                </a:schemeClr>
              </a:buClr>
              <a:buSzPts val="2800"/>
              <a:buChar char="•"/>
            </a:pPr>
            <a:r>
              <a:rPr lang="it-IT" sz="3000" dirty="0">
                <a:solidFill>
                  <a:schemeClr val="bg1">
                    <a:lumMod val="85000"/>
                  </a:schemeClr>
                </a:solidFill>
              </a:rPr>
              <a:t>Considerazioni finali</a:t>
            </a:r>
          </a:p>
          <a:p>
            <a:pPr marL="342900" lvl="0" indent="-1651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None/>
            </a:pPr>
            <a:endParaRPr sz="2800" dirty="0"/>
          </a:p>
          <a:p>
            <a:pPr marL="342900" lvl="0" indent="-1651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None/>
            </a:pP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25514888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A2EA8BC-2E7F-B040-89C7-C4339D41A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C00000"/>
                </a:solidFill>
              </a:rPr>
              <a:t>Deflusso ecologico (DE)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76DD82A-4FEC-154E-8D3F-AA2A54FCF925}"/>
              </a:ext>
            </a:extLst>
          </p:cNvPr>
          <p:cNvSpPr txBox="1"/>
          <p:nvPr/>
        </p:nvSpPr>
        <p:spPr>
          <a:xfrm>
            <a:off x="716692" y="1689128"/>
            <a:ext cx="3404733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it-IT" sz="2400" b="0" i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olume d’acqua necessario affinché l’ecosistema acquatico continui a prosperare e a fornire i servizi necessari</a:t>
            </a:r>
          </a:p>
          <a:p>
            <a:endParaRPr lang="it-IT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(EU Water </a:t>
            </a:r>
            <a:r>
              <a:rPr lang="it-IT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Blueprint</a:t>
            </a:r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2012) </a:t>
            </a:r>
            <a:endParaRPr lang="it-IT" sz="2000" b="0" i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802CCED9-6F02-EE43-A082-020EB766DD8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9450" y="1627916"/>
            <a:ext cx="5128054" cy="2822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2853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A2EA8BC-2E7F-B040-89C7-C4339D41A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C00000"/>
                </a:solidFill>
              </a:rPr>
              <a:t>Il caso del Consorzio Piave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76DD82A-4FEC-154E-8D3F-AA2A54FCF925}"/>
              </a:ext>
            </a:extLst>
          </p:cNvPr>
          <p:cNvSpPr txBox="1"/>
          <p:nvPr/>
        </p:nvSpPr>
        <p:spPr>
          <a:xfrm>
            <a:off x="677670" y="1121091"/>
            <a:ext cx="382214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per Consorzio Piave = </a:t>
            </a:r>
          </a:p>
          <a:p>
            <a:r>
              <a:rPr lang="it-IT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2-3 volte DMV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AEE08FD3-1884-2040-A880-9B68364A8A6E}"/>
              </a:ext>
            </a:extLst>
          </p:cNvPr>
          <p:cNvSpPr txBox="1"/>
          <p:nvPr/>
        </p:nvSpPr>
        <p:spPr>
          <a:xfrm>
            <a:off x="7611762" y="4783632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consorziopiave.it</a:t>
            </a:r>
            <a:endParaRPr lang="it-IT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DD9BFF24-4855-7847-9DEF-05EEFD7FB9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189" y="1121091"/>
            <a:ext cx="4370428" cy="3277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E3EA4510-A1A7-2642-9ADD-6272FA026478}"/>
              </a:ext>
            </a:extLst>
          </p:cNvPr>
          <p:cNvSpPr txBox="1"/>
          <p:nvPr/>
        </p:nvSpPr>
        <p:spPr>
          <a:xfrm>
            <a:off x="677670" y="2136753"/>
            <a:ext cx="3822142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Miglioramento condizioni ecologiche del fiume Piave…</a:t>
            </a:r>
          </a:p>
          <a:p>
            <a:endParaRPr lang="it-IT" sz="2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…ma possibili impatti negativi: </a:t>
            </a:r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it-IT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riduzione </a:t>
            </a:r>
            <a:r>
              <a:rPr lang="it-IT" sz="2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acqua irrigua</a:t>
            </a:r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it-IT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minore </a:t>
            </a:r>
            <a:r>
              <a:rPr lang="it-IT" sz="2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alimentazione dei fiumi di risorgiva </a:t>
            </a:r>
            <a:r>
              <a:rPr lang="it-IT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(es. Sile)</a:t>
            </a:r>
          </a:p>
        </p:txBody>
      </p:sp>
    </p:spTree>
    <p:extLst>
      <p:ext uri="{BB962C8B-B14F-4D97-AF65-F5344CB8AC3E}">
        <p14:creationId xmlns:p14="http://schemas.microsoft.com/office/powerpoint/2010/main" val="3487418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1CF861F-92C5-AF4A-82B8-2D515BF24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222" y="588146"/>
            <a:ext cx="3982778" cy="857250"/>
          </a:xfrm>
        </p:spPr>
        <p:txBody>
          <a:bodyPr>
            <a:normAutofit fontScale="90000"/>
          </a:bodyPr>
          <a:lstStyle/>
          <a:p>
            <a:r>
              <a:rPr lang="it-IT" sz="4000" dirty="0">
                <a:solidFill>
                  <a:srgbClr val="C00000"/>
                </a:solidFill>
              </a:rPr>
              <a:t>Il DE applicato al Consorzio di bonifica del Piave</a:t>
            </a:r>
            <a:br>
              <a:rPr lang="it-IT" sz="4000" dirty="0"/>
            </a:br>
            <a:r>
              <a:rPr lang="it-IT" sz="1700" dirty="0">
                <a:solidFill>
                  <a:srgbClr val="C00000"/>
                </a:solidFill>
              </a:rPr>
              <a:t>(Leonardi, Amato e Laghetto, 2021)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09BA60E-8312-1845-B6C3-8F8B13539EF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2638" y="-1"/>
            <a:ext cx="4411362" cy="2792627"/>
          </a:xfrm>
          <a:prstGeom prst="rect">
            <a:avLst/>
          </a:prstGeom>
          <a:ln>
            <a:noFill/>
          </a:ln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4954FF10-9356-DF4B-9C44-D4E1DE74E0F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2638" y="2498618"/>
            <a:ext cx="4411362" cy="2644882"/>
          </a:xfrm>
          <a:prstGeom prst="rect">
            <a:avLst/>
          </a:prstGeom>
          <a:ln>
            <a:noFill/>
          </a:ln>
        </p:spPr>
      </p:pic>
      <p:graphicFrame>
        <p:nvGraphicFramePr>
          <p:cNvPr id="5" name="Tabella 5">
            <a:extLst>
              <a:ext uri="{FF2B5EF4-FFF2-40B4-BE49-F238E27FC236}">
                <a16:creationId xmlns:a16="http://schemas.microsoft.com/office/drawing/2014/main" id="{C7944B72-DBED-B142-AEED-8E9D3B3D68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852477"/>
              </p:ext>
            </p:extLst>
          </p:nvPr>
        </p:nvGraphicFramePr>
        <p:xfrm>
          <a:off x="589222" y="2119010"/>
          <a:ext cx="4143416" cy="23916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58598">
                  <a:extLst>
                    <a:ext uri="{9D8B030D-6E8A-4147-A177-3AD203B41FA5}">
                      <a16:colId xmlns:a16="http://schemas.microsoft.com/office/drawing/2014/main" val="3639500125"/>
                    </a:ext>
                  </a:extLst>
                </a:gridCol>
                <a:gridCol w="1420726">
                  <a:extLst>
                    <a:ext uri="{9D8B030D-6E8A-4147-A177-3AD203B41FA5}">
                      <a16:colId xmlns:a16="http://schemas.microsoft.com/office/drawing/2014/main" val="3276796595"/>
                    </a:ext>
                  </a:extLst>
                </a:gridCol>
                <a:gridCol w="1264092">
                  <a:extLst>
                    <a:ext uri="{9D8B030D-6E8A-4147-A177-3AD203B41FA5}">
                      <a16:colId xmlns:a16="http://schemas.microsoft.com/office/drawing/2014/main" val="2481183650"/>
                    </a:ext>
                  </a:extLst>
                </a:gridCol>
              </a:tblGrid>
              <a:tr h="1233425">
                <a:tc>
                  <a:txBody>
                    <a:bodyPr/>
                    <a:lstStyle/>
                    <a:p>
                      <a:pPr algn="l"/>
                      <a:r>
                        <a:rPr lang="it-IT" sz="1600" b="1" dirty="0"/>
                        <a:t>Derivazione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600" b="1" dirty="0"/>
                        <a:t>Giorni con portata ridotta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600" b="1" dirty="0"/>
                        <a:t>Max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6381618"/>
                  </a:ext>
                </a:extLst>
              </a:tr>
              <a:tr h="484491">
                <a:tc>
                  <a:txBody>
                    <a:bodyPr/>
                    <a:lstStyle/>
                    <a:p>
                      <a:pPr algn="l"/>
                      <a:r>
                        <a:rPr lang="it-IT" sz="1600" dirty="0"/>
                        <a:t>Fener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600" dirty="0"/>
                        <a:t>244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600" dirty="0"/>
                        <a:t>Febbraio</a:t>
                      </a:r>
                    </a:p>
                    <a:p>
                      <a:pPr algn="l"/>
                      <a:r>
                        <a:rPr lang="it-IT" sz="1600" dirty="0"/>
                        <a:t>- 45%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4790303"/>
                  </a:ext>
                </a:extLst>
              </a:tr>
              <a:tr h="134770">
                <a:tc>
                  <a:txBody>
                    <a:bodyPr/>
                    <a:lstStyle/>
                    <a:p>
                      <a:pPr algn="l"/>
                      <a:r>
                        <a:rPr lang="it-IT" sz="1600" dirty="0"/>
                        <a:t>Nervesa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600" dirty="0"/>
                        <a:t>129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600" dirty="0"/>
                        <a:t>Luglio</a:t>
                      </a:r>
                    </a:p>
                    <a:p>
                      <a:pPr algn="l"/>
                      <a:r>
                        <a:rPr lang="it-IT" sz="1600" dirty="0"/>
                        <a:t>- 70%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49938481"/>
                  </a:ext>
                </a:extLst>
              </a:tr>
            </a:tbl>
          </a:graphicData>
        </a:graphic>
      </p:graphicFrame>
      <p:sp>
        <p:nvSpPr>
          <p:cNvPr id="3" name="CasellaDiTesto 2">
            <a:extLst>
              <a:ext uri="{FF2B5EF4-FFF2-40B4-BE49-F238E27FC236}">
                <a16:creationId xmlns:a16="http://schemas.microsoft.com/office/drawing/2014/main" id="{73134E7B-6A6B-5749-90C2-41DB1DC3C3E7}"/>
              </a:ext>
            </a:extLst>
          </p:cNvPr>
          <p:cNvSpPr txBox="1"/>
          <p:nvPr/>
        </p:nvSpPr>
        <p:spPr>
          <a:xfrm>
            <a:off x="4572000" y="4881496"/>
            <a:ext cx="454549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it-IT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Serie temporale delle portate derivate dal Consorzio Piave a Fener e Nervesa 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C0CA7240-AB36-1C43-8A64-ED7ECC848A22}"/>
              </a:ext>
            </a:extLst>
          </p:cNvPr>
          <p:cNvSpPr txBox="1"/>
          <p:nvPr/>
        </p:nvSpPr>
        <p:spPr>
          <a:xfrm>
            <a:off x="589222" y="4736161"/>
            <a:ext cx="3956274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it-IT" sz="1800" dirty="0">
                <a:solidFill>
                  <a:schemeClr val="bg1"/>
                </a:solidFill>
                <a:sym typeface="Wingdings" pitchFamily="2" charset="2"/>
              </a:rPr>
              <a:t> </a:t>
            </a:r>
            <a:r>
              <a:rPr lang="it-IT" sz="1800" dirty="0">
                <a:solidFill>
                  <a:schemeClr val="bg1"/>
                </a:solidFill>
              </a:rPr>
              <a:t>Attualmente </a:t>
            </a:r>
            <a:r>
              <a:rPr lang="it-IT" sz="1800" dirty="0" err="1">
                <a:solidFill>
                  <a:schemeClr val="bg1"/>
                </a:solidFill>
              </a:rPr>
              <a:t>ca</a:t>
            </a:r>
            <a:r>
              <a:rPr lang="it-IT" sz="1800" dirty="0">
                <a:solidFill>
                  <a:schemeClr val="bg1"/>
                </a:solidFill>
              </a:rPr>
              <a:t>. </a:t>
            </a:r>
            <a:r>
              <a:rPr lang="it-IT" sz="1800" b="1" dirty="0">
                <a:solidFill>
                  <a:schemeClr val="bg1"/>
                </a:solidFill>
              </a:rPr>
              <a:t>55.000 ha irrigati</a:t>
            </a:r>
          </a:p>
        </p:txBody>
      </p:sp>
    </p:spTree>
    <p:extLst>
      <p:ext uri="{BB962C8B-B14F-4D97-AF65-F5344CB8AC3E}">
        <p14:creationId xmlns:p14="http://schemas.microsoft.com/office/powerpoint/2010/main" val="22733565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Immagine che contiene tavolo&#10;&#10;Descrizione generata automaticamente">
            <a:extLst>
              <a:ext uri="{FF2B5EF4-FFF2-40B4-BE49-F238E27FC236}">
                <a16:creationId xmlns:a16="http://schemas.microsoft.com/office/drawing/2014/main" id="{306DF5E5-C0A3-F348-BAC8-ECA9BBD26C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03588" y="375349"/>
            <a:ext cx="5140411" cy="4582800"/>
          </a:xfrm>
          <a:prstGeom prst="rect">
            <a:avLst/>
          </a:prstGeom>
        </p:spPr>
      </p:pic>
      <p:sp>
        <p:nvSpPr>
          <p:cNvPr id="8" name="Titolo 4">
            <a:extLst>
              <a:ext uri="{FF2B5EF4-FFF2-40B4-BE49-F238E27FC236}">
                <a16:creationId xmlns:a16="http://schemas.microsoft.com/office/drawing/2014/main" id="{5975EDB4-6E24-F444-89DD-89B345701B04}"/>
              </a:ext>
            </a:extLst>
          </p:cNvPr>
          <p:cNvSpPr txBox="1">
            <a:spLocks/>
          </p:cNvSpPr>
          <p:nvPr/>
        </p:nvSpPr>
        <p:spPr>
          <a:xfrm>
            <a:off x="663677" y="470105"/>
            <a:ext cx="3339912" cy="15414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Impatti dell’applicazione del DE sui servizi ecosistemici del Consorzio di bonifica Piave</a:t>
            </a:r>
          </a:p>
          <a:p>
            <a:r>
              <a:rPr lang="it-IT" sz="2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(stima per benefit transfer) </a:t>
            </a:r>
          </a:p>
          <a:p>
            <a:endParaRPr lang="it-IT" sz="2700" b="1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it-IT" sz="2700" b="1" i="1" dirty="0">
                <a:solidFill>
                  <a:srgbClr val="C00000"/>
                </a:solidFill>
              </a:rPr>
              <a:t>22</a:t>
            </a:r>
            <a:r>
              <a:rPr lang="it-IT" sz="2700" i="1" dirty="0">
                <a:solidFill>
                  <a:srgbClr val="C00000"/>
                </a:solidFill>
              </a:rPr>
              <a:t> M €/anno</a:t>
            </a:r>
          </a:p>
          <a:p>
            <a:r>
              <a:rPr lang="it-IT" sz="2700" b="1" i="1" dirty="0">
                <a:solidFill>
                  <a:srgbClr val="C00000"/>
                </a:solidFill>
              </a:rPr>
              <a:t>111</a:t>
            </a:r>
            <a:r>
              <a:rPr lang="it-IT" sz="2700" i="1" dirty="0">
                <a:solidFill>
                  <a:srgbClr val="C00000"/>
                </a:solidFill>
              </a:rPr>
              <a:t> M € in 6 anni</a:t>
            </a:r>
          </a:p>
          <a:p>
            <a:endParaRPr lang="it-IT" sz="27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it-IT" sz="27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D2D4CBA4-6B16-2F44-B25E-FFD126E4B8AB}"/>
              </a:ext>
            </a:extLst>
          </p:cNvPr>
          <p:cNvSpPr/>
          <p:nvPr/>
        </p:nvSpPr>
        <p:spPr>
          <a:xfrm>
            <a:off x="4003588" y="1804086"/>
            <a:ext cx="4992131" cy="1136822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ABD47F6-EC5B-E343-A274-8E86655750BD}"/>
              </a:ext>
            </a:extLst>
          </p:cNvPr>
          <p:cNvSpPr txBox="1"/>
          <p:nvPr/>
        </p:nvSpPr>
        <p:spPr>
          <a:xfrm>
            <a:off x="684177" y="4835723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Leonardi, Amato e Laghetto, 2021</a:t>
            </a:r>
            <a:endParaRPr lang="it-IT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413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50AEBBE-215A-B242-82BC-E21FEC156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7AB5077-1586-8341-B63E-44DB5DD28A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EF273971-F9B5-674C-88C5-65C49374CDE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745" y="0"/>
            <a:ext cx="9148745" cy="1980000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014B213A-196D-7E43-87C5-54CB68E7042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420" y="3161768"/>
            <a:ext cx="9180094" cy="1980000"/>
          </a:xfrm>
          <a:prstGeom prst="rect">
            <a:avLst/>
          </a:prstGeom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271FBBD8-E08C-FD41-B32F-C30F6FD61C3F}"/>
              </a:ext>
            </a:extLst>
          </p:cNvPr>
          <p:cNvSpPr txBox="1"/>
          <p:nvPr/>
        </p:nvSpPr>
        <p:spPr>
          <a:xfrm>
            <a:off x="0" y="3309224"/>
            <a:ext cx="9144000" cy="307777"/>
          </a:xfrm>
          <a:prstGeom prst="rect">
            <a:avLst/>
          </a:prstGeom>
          <a:solidFill>
            <a:schemeClr val="bg1">
              <a:alpha val="61820"/>
            </a:schemeClr>
          </a:solidFill>
        </p:spPr>
        <p:txBody>
          <a:bodyPr wrap="square">
            <a:spAutoFit/>
          </a:bodyPr>
          <a:lstStyle/>
          <a:p>
            <a:r>
              <a:rPr lang="it-IT" b="1" dirty="0">
                <a:effectLst/>
                <a:latin typeface="Helvetica" pitchFamily="2" charset="0"/>
              </a:rPr>
              <a:t>Leonardi, A., Amato, G., Da Re, </a:t>
            </a:r>
            <a:r>
              <a:rPr lang="it-IT" b="1" dirty="0" err="1">
                <a:effectLst/>
                <a:latin typeface="Helvetica" pitchFamily="2" charset="0"/>
              </a:rPr>
              <a:t>R</a:t>
            </a:r>
            <a:r>
              <a:rPr lang="it-IT" b="1" dirty="0">
                <a:effectLst/>
                <a:latin typeface="Helvetica" pitchFamily="2" charset="0"/>
              </a:rPr>
              <a:t>., Laghetto, G., Tempesta, T., </a:t>
            </a:r>
            <a:r>
              <a:rPr lang="it-IT" b="1" dirty="0" err="1">
                <a:effectLst/>
                <a:latin typeface="Helvetica" pitchFamily="2" charset="0"/>
              </a:rPr>
              <a:t>Vecchiato</a:t>
            </a:r>
            <a:r>
              <a:rPr lang="it-IT" b="1" dirty="0">
                <a:effectLst/>
                <a:latin typeface="Helvetica" pitchFamily="2" charset="0"/>
              </a:rPr>
              <a:t>, D., 2021 </a:t>
            </a:r>
            <a:endParaRPr lang="it-IT" dirty="0">
              <a:effectLst/>
              <a:latin typeface="Helvetica" pitchFamily="2" charset="0"/>
            </a:endParaRP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A9A99B24-C057-7348-8221-0BBE298DAFCD}"/>
              </a:ext>
            </a:extLst>
          </p:cNvPr>
          <p:cNvSpPr/>
          <p:nvPr/>
        </p:nvSpPr>
        <p:spPr>
          <a:xfrm>
            <a:off x="0" y="1980000"/>
            <a:ext cx="9144000" cy="127429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3000" dirty="0"/>
              <a:t>Impatti sui SE culturali derivanti dalla riduzione dei volumi di derivazione</a:t>
            </a:r>
          </a:p>
        </p:txBody>
      </p:sp>
    </p:spTree>
    <p:extLst>
      <p:ext uri="{BB962C8B-B14F-4D97-AF65-F5344CB8AC3E}">
        <p14:creationId xmlns:p14="http://schemas.microsoft.com/office/powerpoint/2010/main" val="3535066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"/>
          <p:cNvSpPr txBox="1">
            <a:spLocks noGrp="1"/>
          </p:cNvSpPr>
          <p:nvPr>
            <p:ph type="title"/>
          </p:nvPr>
        </p:nvSpPr>
        <p:spPr>
          <a:xfrm>
            <a:off x="601578" y="205979"/>
            <a:ext cx="8085222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Arial"/>
              <a:buNone/>
            </a:pPr>
            <a:r>
              <a:rPr lang="it-IT" sz="3600">
                <a:solidFill>
                  <a:srgbClr val="C00000"/>
                </a:solidFill>
              </a:rPr>
              <a:t>Contenuti</a:t>
            </a:r>
            <a:endParaRPr/>
          </a:p>
        </p:txBody>
      </p:sp>
      <p:sp>
        <p:nvSpPr>
          <p:cNvPr id="105" name="Google Shape;105;p2"/>
          <p:cNvSpPr txBox="1">
            <a:spLocks noGrp="1"/>
          </p:cNvSpPr>
          <p:nvPr>
            <p:ph type="body" idx="1"/>
          </p:nvPr>
        </p:nvSpPr>
        <p:spPr>
          <a:xfrm>
            <a:off x="601578" y="1178604"/>
            <a:ext cx="8352735" cy="3790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Char char="•"/>
            </a:pPr>
            <a:r>
              <a:rPr lang="it-IT" sz="3000" dirty="0"/>
              <a:t>I servizi </a:t>
            </a:r>
            <a:r>
              <a:rPr lang="it-IT" sz="3000" dirty="0" err="1"/>
              <a:t>ecosistemici</a:t>
            </a:r>
            <a:r>
              <a:rPr lang="it-IT" sz="3000" dirty="0"/>
              <a:t>: definizione, inquadramento, criticità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Char char="•"/>
            </a:pPr>
            <a:r>
              <a:rPr lang="it-IT" sz="3000" dirty="0"/>
              <a:t>Un caso esemplificativo</a:t>
            </a:r>
          </a:p>
          <a:p>
            <a:pPr marL="342900" lvl="0">
              <a:spcBef>
                <a:spcPts val="600"/>
              </a:spcBef>
              <a:buSzPts val="2800"/>
            </a:pPr>
            <a:r>
              <a:rPr lang="it-IT" sz="3000" dirty="0"/>
              <a:t>Politiche e strumenti per la valorizzazione dei servizi </a:t>
            </a:r>
            <a:r>
              <a:rPr lang="it-IT" sz="3000" dirty="0" err="1"/>
              <a:t>ecosistemici</a:t>
            </a:r>
            <a:endParaRPr lang="it-IT" sz="3000" dirty="0"/>
          </a:p>
          <a:p>
            <a:pPr marL="3429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Char char="•"/>
            </a:pPr>
            <a:r>
              <a:rPr lang="it-IT" sz="3000" dirty="0"/>
              <a:t>Considerazioni finali</a:t>
            </a:r>
          </a:p>
          <a:p>
            <a:pPr marL="342900" lvl="0" indent="-1651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None/>
            </a:pPr>
            <a:endParaRPr sz="2800" dirty="0"/>
          </a:p>
          <a:p>
            <a:pPr marL="342900" lvl="0" indent="-1651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None/>
            </a:pPr>
            <a:endParaRPr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>
            <a:extLst>
              <a:ext uri="{FF2B5EF4-FFF2-40B4-BE49-F238E27FC236}">
                <a16:creationId xmlns:a16="http://schemas.microsoft.com/office/drawing/2014/main" id="{98214F52-E756-9242-8220-465B7A324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729" y="46158"/>
            <a:ext cx="7121394" cy="857250"/>
          </a:xfrm>
        </p:spPr>
        <p:txBody>
          <a:bodyPr>
            <a:normAutofit fontScale="90000"/>
          </a:bodyPr>
          <a:lstStyle/>
          <a:p>
            <a:r>
              <a:rPr lang="it-IT" sz="4000" dirty="0">
                <a:solidFill>
                  <a:srgbClr val="C00000"/>
                </a:solidFill>
              </a:rPr>
              <a:t>Impatto considerato</a:t>
            </a:r>
            <a:br>
              <a:rPr lang="it-IT" sz="4000" dirty="0">
                <a:solidFill>
                  <a:srgbClr val="C00000"/>
                </a:solidFill>
              </a:rPr>
            </a:br>
            <a:endParaRPr lang="it-IT" sz="1700" dirty="0">
              <a:solidFill>
                <a:srgbClr val="C00000"/>
              </a:solidFill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A9526F13-BC73-9C47-A4B0-1327D512B1E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1160" y="743806"/>
            <a:ext cx="3943230" cy="2272146"/>
          </a:xfrm>
          <a:prstGeom prst="rect">
            <a:avLst/>
          </a:prstGeom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AD1BE6DB-0665-9546-84B5-0BFDE8A1A851}"/>
              </a:ext>
            </a:extLst>
          </p:cNvPr>
          <p:cNvSpPr txBox="1"/>
          <p:nvPr/>
        </p:nvSpPr>
        <p:spPr>
          <a:xfrm>
            <a:off x="589729" y="757583"/>
            <a:ext cx="4572000" cy="21390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9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Impatto della riduzione della disponibilità di acqua sui </a:t>
            </a:r>
            <a:r>
              <a:rPr lang="it-IT" sz="1900" b="1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 culturali </a:t>
            </a:r>
            <a:r>
              <a:rPr lang="it-IT" sz="19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forniti da: </a:t>
            </a:r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it-IT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Fiume Sile</a:t>
            </a:r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it-IT" sz="19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Fiume </a:t>
            </a:r>
            <a:r>
              <a:rPr lang="it-IT" sz="19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Botteniga</a:t>
            </a:r>
            <a:endParaRPr lang="it-IT" sz="19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it-IT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Torrente Avenale</a:t>
            </a:r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it-IT" sz="19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Canale del Bosco</a:t>
            </a:r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it-IT" sz="1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Brentella</a:t>
            </a:r>
            <a:r>
              <a:rPr lang="it-IT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Pederobba</a:t>
            </a:r>
            <a:endParaRPr lang="it-IT" sz="19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69B82EE7-6764-2F48-83A0-BC1DFE566B24}"/>
              </a:ext>
            </a:extLst>
          </p:cNvPr>
          <p:cNvSpPr txBox="1"/>
          <p:nvPr/>
        </p:nvSpPr>
        <p:spPr>
          <a:xfrm>
            <a:off x="595050" y="3516673"/>
            <a:ext cx="1982652" cy="147732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800" dirty="0">
                <a:solidFill>
                  <a:schemeClr val="bg1"/>
                </a:solidFill>
              </a:rPr>
              <a:t>Applicazione del DE e aumento degli effetti dovuti ai cambiamenti climatici</a:t>
            </a:r>
          </a:p>
        </p:txBody>
      </p:sp>
      <p:sp>
        <p:nvSpPr>
          <p:cNvPr id="15" name="Freccia destra 14">
            <a:extLst>
              <a:ext uri="{FF2B5EF4-FFF2-40B4-BE49-F238E27FC236}">
                <a16:creationId xmlns:a16="http://schemas.microsoft.com/office/drawing/2014/main" id="{A58AACC5-58DB-EC42-93C3-D7CD6CEBA487}"/>
              </a:ext>
            </a:extLst>
          </p:cNvPr>
          <p:cNvSpPr/>
          <p:nvPr/>
        </p:nvSpPr>
        <p:spPr>
          <a:xfrm>
            <a:off x="2619833" y="4097784"/>
            <a:ext cx="245976" cy="383060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5C965693-80EA-1843-956C-FE46859C0C61}"/>
              </a:ext>
            </a:extLst>
          </p:cNvPr>
          <p:cNvSpPr txBox="1"/>
          <p:nvPr/>
        </p:nvSpPr>
        <p:spPr>
          <a:xfrm>
            <a:off x="2895583" y="3647095"/>
            <a:ext cx="1853514" cy="120032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800" dirty="0">
                <a:solidFill>
                  <a:schemeClr val="bg1"/>
                </a:solidFill>
              </a:rPr>
              <a:t>Riduzione della quantità del bene</a:t>
            </a:r>
          </a:p>
          <a:p>
            <a:r>
              <a:rPr lang="it-IT" sz="1800" dirty="0">
                <a:solidFill>
                  <a:schemeClr val="bg1"/>
                </a:solidFill>
              </a:rPr>
              <a:t>(mc acqua)</a:t>
            </a:r>
          </a:p>
        </p:txBody>
      </p:sp>
      <p:sp>
        <p:nvSpPr>
          <p:cNvPr id="18" name="Freccia destra 17">
            <a:extLst>
              <a:ext uri="{FF2B5EF4-FFF2-40B4-BE49-F238E27FC236}">
                <a16:creationId xmlns:a16="http://schemas.microsoft.com/office/drawing/2014/main" id="{2343DB88-9998-C348-BF78-AF24C4275454}"/>
              </a:ext>
            </a:extLst>
          </p:cNvPr>
          <p:cNvSpPr/>
          <p:nvPr/>
        </p:nvSpPr>
        <p:spPr>
          <a:xfrm>
            <a:off x="4791228" y="4091604"/>
            <a:ext cx="245976" cy="383060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DD1A17CA-08AD-F04C-898A-79D6B4E8BD5C}"/>
              </a:ext>
            </a:extLst>
          </p:cNvPr>
          <p:cNvSpPr txBox="1"/>
          <p:nvPr/>
        </p:nvSpPr>
        <p:spPr>
          <a:xfrm>
            <a:off x="5066978" y="3966148"/>
            <a:ext cx="1853514" cy="64633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800" dirty="0">
                <a:solidFill>
                  <a:schemeClr val="bg1"/>
                </a:solidFill>
              </a:rPr>
              <a:t>Riduzione del valore dei SE</a:t>
            </a:r>
          </a:p>
        </p:txBody>
      </p:sp>
      <p:sp>
        <p:nvSpPr>
          <p:cNvPr id="20" name="Freccia destra 19">
            <a:extLst>
              <a:ext uri="{FF2B5EF4-FFF2-40B4-BE49-F238E27FC236}">
                <a16:creationId xmlns:a16="http://schemas.microsoft.com/office/drawing/2014/main" id="{3D8AF275-CD41-BC41-BDD1-D106F80157D3}"/>
              </a:ext>
            </a:extLst>
          </p:cNvPr>
          <p:cNvSpPr/>
          <p:nvPr/>
        </p:nvSpPr>
        <p:spPr>
          <a:xfrm>
            <a:off x="6962623" y="4091604"/>
            <a:ext cx="245976" cy="383060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F0D1B2BA-FD1E-C54B-BEEE-8467D2C6FE3F}"/>
              </a:ext>
            </a:extLst>
          </p:cNvPr>
          <p:cNvSpPr txBox="1"/>
          <p:nvPr/>
        </p:nvSpPr>
        <p:spPr>
          <a:xfrm>
            <a:off x="7250730" y="3959968"/>
            <a:ext cx="1853514" cy="64633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800" dirty="0">
                <a:solidFill>
                  <a:schemeClr val="bg1"/>
                </a:solidFill>
              </a:rPr>
              <a:t>Danno subito dalla collettività</a:t>
            </a:r>
          </a:p>
        </p:txBody>
      </p:sp>
    </p:spTree>
    <p:extLst>
      <p:ext uri="{BB962C8B-B14F-4D97-AF65-F5344CB8AC3E}">
        <p14:creationId xmlns:p14="http://schemas.microsoft.com/office/powerpoint/2010/main" val="1237532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>
            <a:extLst>
              <a:ext uri="{FF2B5EF4-FFF2-40B4-BE49-F238E27FC236}">
                <a16:creationId xmlns:a16="http://schemas.microsoft.com/office/drawing/2014/main" id="{98214F52-E756-9242-8220-465B7A324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49" y="3200"/>
            <a:ext cx="7121394" cy="857250"/>
          </a:xfrm>
        </p:spPr>
        <p:txBody>
          <a:bodyPr>
            <a:normAutofit/>
          </a:bodyPr>
          <a:lstStyle/>
          <a:p>
            <a:r>
              <a:rPr lang="it-IT" sz="4000" dirty="0">
                <a:solidFill>
                  <a:srgbClr val="C00000"/>
                </a:solidFill>
              </a:rPr>
              <a:t>Valutazione (1/2)</a:t>
            </a:r>
            <a:endParaRPr lang="it-IT" sz="1700" dirty="0">
              <a:solidFill>
                <a:srgbClr val="C00000"/>
              </a:solidFill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80CAB999-4E00-6247-9AC8-EFF662928104}"/>
              </a:ext>
            </a:extLst>
          </p:cNvPr>
          <p:cNvSpPr txBox="1"/>
          <p:nvPr/>
        </p:nvSpPr>
        <p:spPr>
          <a:xfrm>
            <a:off x="638649" y="860450"/>
            <a:ext cx="738934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Valutazione contingente </a:t>
            </a:r>
          </a:p>
          <a:p>
            <a:r>
              <a:rPr lang="it-IT" sz="2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Campione: 250 rispondenti, 38 comuni </a:t>
            </a:r>
            <a:r>
              <a:rPr lang="it-IT" sz="25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prov</a:t>
            </a:r>
            <a:r>
              <a:rPr lang="it-IT" sz="2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TV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014F9B3C-2CB2-3840-A2B8-CC4625B64A25}"/>
              </a:ext>
            </a:extLst>
          </p:cNvPr>
          <p:cNvSpPr txBox="1"/>
          <p:nvPr/>
        </p:nvSpPr>
        <p:spPr>
          <a:xfrm>
            <a:off x="638649" y="4235102"/>
            <a:ext cx="8505351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500" b="1" dirty="0">
                <a:solidFill>
                  <a:srgbClr val="C00000"/>
                </a:solidFill>
                <a:effectLst/>
                <a:latin typeface="Helvetica" pitchFamily="2" charset="0"/>
              </a:rPr>
              <a:t>Disponibilità a pagare (DAP) </a:t>
            </a:r>
            <a:r>
              <a:rPr lang="it-IT" sz="25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Helvetica" pitchFamily="2" charset="0"/>
              </a:rPr>
              <a:t>per non subire il danno derivante dalla riduzione della disponibilità di acqua </a:t>
            </a:r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D5964579-2251-9B42-9F88-116F9E086B1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378" y="1722224"/>
            <a:ext cx="5477946" cy="251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0241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>
            <a:extLst>
              <a:ext uri="{FF2B5EF4-FFF2-40B4-BE49-F238E27FC236}">
                <a16:creationId xmlns:a16="http://schemas.microsoft.com/office/drawing/2014/main" id="{98214F52-E756-9242-8220-465B7A324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303" y="207365"/>
            <a:ext cx="7121394" cy="857250"/>
          </a:xfrm>
        </p:spPr>
        <p:txBody>
          <a:bodyPr>
            <a:normAutofit fontScale="90000"/>
          </a:bodyPr>
          <a:lstStyle/>
          <a:p>
            <a:r>
              <a:rPr lang="it-IT" sz="4000" dirty="0">
                <a:solidFill>
                  <a:srgbClr val="C00000"/>
                </a:solidFill>
              </a:rPr>
              <a:t>Valutazione (2/2)</a:t>
            </a:r>
            <a:br>
              <a:rPr lang="it-IT" sz="4000" dirty="0">
                <a:solidFill>
                  <a:srgbClr val="C00000"/>
                </a:solidFill>
              </a:rPr>
            </a:br>
            <a:endParaRPr lang="it-IT" sz="1700" dirty="0">
              <a:solidFill>
                <a:srgbClr val="C00000"/>
              </a:solidFill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EDC92702-C1D8-3049-AF0B-29D59424D57A}"/>
              </a:ext>
            </a:extLst>
          </p:cNvPr>
          <p:cNvSpPr txBox="1"/>
          <p:nvPr/>
        </p:nvSpPr>
        <p:spPr>
          <a:xfrm>
            <a:off x="556591" y="2175684"/>
            <a:ext cx="290478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Individuale</a:t>
            </a:r>
          </a:p>
          <a:p>
            <a:r>
              <a:rPr lang="it-IT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(per nucleo familiare)</a:t>
            </a:r>
            <a:endParaRPr lang="it-IT" sz="1800" dirty="0">
              <a:solidFill>
                <a:srgbClr val="C00000"/>
              </a:solidFill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163975DC-178E-2F40-8B62-2E298E8FEEEC}"/>
              </a:ext>
            </a:extLst>
          </p:cNvPr>
          <p:cNvSpPr txBox="1"/>
          <p:nvPr/>
        </p:nvSpPr>
        <p:spPr>
          <a:xfrm>
            <a:off x="556591" y="1272209"/>
            <a:ext cx="232313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300" dirty="0">
                <a:solidFill>
                  <a:srgbClr val="C00000"/>
                </a:solidFill>
              </a:rPr>
              <a:t>Danno valutato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714D8274-9ED7-2B48-AB38-9F2103BE6F01}"/>
              </a:ext>
            </a:extLst>
          </p:cNvPr>
          <p:cNvSpPr txBox="1"/>
          <p:nvPr/>
        </p:nvSpPr>
        <p:spPr>
          <a:xfrm>
            <a:off x="3025497" y="1272209"/>
            <a:ext cx="3004239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300" dirty="0">
                <a:solidFill>
                  <a:srgbClr val="C00000"/>
                </a:solidFill>
              </a:rPr>
              <a:t>Valore medio stimato</a:t>
            </a:r>
          </a:p>
          <a:p>
            <a:pPr algn="r"/>
            <a:r>
              <a:rPr lang="it-IT" sz="1600" dirty="0">
                <a:solidFill>
                  <a:srgbClr val="C00000"/>
                </a:solidFill>
              </a:rPr>
              <a:t>Intervallo Confidenza: 95% 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C348B60E-44E2-5843-AF7E-178034164600}"/>
              </a:ext>
            </a:extLst>
          </p:cNvPr>
          <p:cNvSpPr txBox="1"/>
          <p:nvPr/>
        </p:nvSpPr>
        <p:spPr>
          <a:xfrm>
            <a:off x="6273390" y="1272209"/>
            <a:ext cx="277784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300" i="1" dirty="0" err="1">
                <a:solidFill>
                  <a:srgbClr val="C00000"/>
                </a:solidFill>
              </a:rPr>
              <a:t>Range</a:t>
            </a:r>
            <a:r>
              <a:rPr lang="it-IT" sz="2300" dirty="0">
                <a:solidFill>
                  <a:srgbClr val="C00000"/>
                </a:solidFill>
              </a:rPr>
              <a:t> (</a:t>
            </a:r>
            <a:r>
              <a:rPr lang="it-IT" sz="2300" dirty="0" err="1">
                <a:solidFill>
                  <a:srgbClr val="C00000"/>
                </a:solidFill>
              </a:rPr>
              <a:t>min-max</a:t>
            </a:r>
            <a:r>
              <a:rPr lang="it-IT" sz="2300" dirty="0">
                <a:solidFill>
                  <a:srgbClr val="C00000"/>
                </a:solidFill>
              </a:rPr>
              <a:t>)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C3590D07-CE8D-9F43-BFCB-0109125D003E}"/>
              </a:ext>
            </a:extLst>
          </p:cNvPr>
          <p:cNvSpPr txBox="1"/>
          <p:nvPr/>
        </p:nvSpPr>
        <p:spPr>
          <a:xfrm>
            <a:off x="3706602" y="2172300"/>
            <a:ext cx="2323134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it-IT" sz="2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23,6 €/anno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54C9631E-EC33-164C-AFBA-B1C089886067}"/>
              </a:ext>
            </a:extLst>
          </p:cNvPr>
          <p:cNvSpPr txBox="1"/>
          <p:nvPr/>
        </p:nvSpPr>
        <p:spPr>
          <a:xfrm>
            <a:off x="6728102" y="2171243"/>
            <a:ext cx="2323134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it-IT" sz="2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16-31 €/anno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073050AB-825B-4049-B321-BC85398B23AD}"/>
              </a:ext>
            </a:extLst>
          </p:cNvPr>
          <p:cNvSpPr txBox="1"/>
          <p:nvPr/>
        </p:nvSpPr>
        <p:spPr>
          <a:xfrm>
            <a:off x="556591" y="3070277"/>
            <a:ext cx="290478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Totale</a:t>
            </a:r>
          </a:p>
          <a:p>
            <a:r>
              <a:rPr lang="it-IT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(per TOT nuclei familiari)</a:t>
            </a:r>
            <a:endParaRPr lang="it-IT" sz="1800" dirty="0">
              <a:solidFill>
                <a:srgbClr val="C00000"/>
              </a:solidFill>
            </a:endParaRP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875F998A-78D6-3546-9F14-8A45A877AEE7}"/>
              </a:ext>
            </a:extLst>
          </p:cNvPr>
          <p:cNvSpPr txBox="1"/>
          <p:nvPr/>
        </p:nvSpPr>
        <p:spPr>
          <a:xfrm>
            <a:off x="3706602" y="3066893"/>
            <a:ext cx="2323134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it-IT" sz="2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4,94 M€/anno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5FD68437-0CFE-144E-A9C1-392C4D6F3BC9}"/>
              </a:ext>
            </a:extLst>
          </p:cNvPr>
          <p:cNvSpPr txBox="1"/>
          <p:nvPr/>
        </p:nvSpPr>
        <p:spPr>
          <a:xfrm>
            <a:off x="6728102" y="3065836"/>
            <a:ext cx="2323134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it-IT" sz="2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3,4-6,5 M€/anno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617EFB98-D14C-7B41-82A5-757601DF0719}"/>
              </a:ext>
            </a:extLst>
          </p:cNvPr>
          <p:cNvSpPr txBox="1"/>
          <p:nvPr/>
        </p:nvSpPr>
        <p:spPr>
          <a:xfrm>
            <a:off x="556591" y="4054968"/>
            <a:ext cx="2904780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Sociale</a:t>
            </a:r>
          </a:p>
          <a:p>
            <a:r>
              <a:rPr lang="it-IT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(capitalizzazione danni futuri, </a:t>
            </a:r>
            <a:r>
              <a:rPr lang="it-IT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</a:t>
            </a:r>
            <a:r>
              <a:rPr lang="it-IT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= 1%)</a:t>
            </a:r>
            <a:endParaRPr lang="it-IT" sz="1800" dirty="0">
              <a:solidFill>
                <a:srgbClr val="C00000"/>
              </a:solidFill>
            </a:endParaRP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E5E288E8-3E89-C24C-8CEC-AE3DABBD712F}"/>
              </a:ext>
            </a:extLst>
          </p:cNvPr>
          <p:cNvSpPr txBox="1"/>
          <p:nvPr/>
        </p:nvSpPr>
        <p:spPr>
          <a:xfrm>
            <a:off x="3706602" y="4292719"/>
            <a:ext cx="2323134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it-IT" sz="2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494,58 M€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09B5CA55-1407-E345-8FF6-1583A52A0AF9}"/>
              </a:ext>
            </a:extLst>
          </p:cNvPr>
          <p:cNvSpPr txBox="1"/>
          <p:nvPr/>
        </p:nvSpPr>
        <p:spPr>
          <a:xfrm>
            <a:off x="6480314" y="4291662"/>
            <a:ext cx="2570922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it-IT" sz="2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338,25-650,91 M€</a:t>
            </a:r>
          </a:p>
        </p:txBody>
      </p:sp>
      <p:cxnSp>
        <p:nvCxnSpPr>
          <p:cNvPr id="5" name="Connettore 1 4">
            <a:extLst>
              <a:ext uri="{FF2B5EF4-FFF2-40B4-BE49-F238E27FC236}">
                <a16:creationId xmlns:a16="http://schemas.microsoft.com/office/drawing/2014/main" id="{1FDDF087-59E1-D149-B919-5503FE3A240B}"/>
              </a:ext>
            </a:extLst>
          </p:cNvPr>
          <p:cNvCxnSpPr/>
          <p:nvPr/>
        </p:nvCxnSpPr>
        <p:spPr>
          <a:xfrm>
            <a:off x="556591" y="3012828"/>
            <a:ext cx="849464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1 23">
            <a:extLst>
              <a:ext uri="{FF2B5EF4-FFF2-40B4-BE49-F238E27FC236}">
                <a16:creationId xmlns:a16="http://schemas.microsoft.com/office/drawing/2014/main" id="{61138CEA-6506-974B-9E16-9304EE046606}"/>
              </a:ext>
            </a:extLst>
          </p:cNvPr>
          <p:cNvCxnSpPr/>
          <p:nvPr/>
        </p:nvCxnSpPr>
        <p:spPr>
          <a:xfrm>
            <a:off x="556591" y="3960359"/>
            <a:ext cx="849464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1 24">
            <a:extLst>
              <a:ext uri="{FF2B5EF4-FFF2-40B4-BE49-F238E27FC236}">
                <a16:creationId xmlns:a16="http://schemas.microsoft.com/office/drawing/2014/main" id="{53E7B2EF-DCA4-C045-B7F1-7490B6E7C3D7}"/>
              </a:ext>
            </a:extLst>
          </p:cNvPr>
          <p:cNvCxnSpPr/>
          <p:nvPr/>
        </p:nvCxnSpPr>
        <p:spPr>
          <a:xfrm>
            <a:off x="556591" y="1964706"/>
            <a:ext cx="849464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42345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7AB1171-296A-1C46-BBF6-6A64ABF74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4000" dirty="0">
                <a:solidFill>
                  <a:srgbClr val="C00000"/>
                </a:solidFill>
              </a:rPr>
              <a:t>Considerare i costi «nascosti», incentivare pratiche virtuose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CF27417-C547-014E-AAAA-C71D17DFBF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1577" y="1616764"/>
            <a:ext cx="8085221" cy="3044119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it-IT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 tariffazione dell’acqua dovrebbe </a:t>
            </a:r>
            <a:r>
              <a:rPr lang="it-IT" sz="2800" dirty="0">
                <a:solidFill>
                  <a:srgbClr val="C00000"/>
                </a:solidFill>
              </a:rPr>
              <a:t>includere e recuperare i costi legati all’offerta dei servizi idrici </a:t>
            </a:r>
            <a:r>
              <a:rPr lang="it-IT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(costi ambientali e della risorsa, ERC)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it-IT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Tali «extra» dovrebbero permettere di incentivare l’adozione di pratiche che </a:t>
            </a:r>
            <a:r>
              <a:rPr lang="it-IT" sz="2800" dirty="0">
                <a:solidFill>
                  <a:srgbClr val="C00000"/>
                </a:solidFill>
              </a:rPr>
              <a:t>riducano esternalità negative/aumentino esternalità positive sul territorio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it-IT" sz="2800" b="1" dirty="0">
                <a:solidFill>
                  <a:srgbClr val="C00000"/>
                </a:solidFill>
              </a:rPr>
              <a:t>Con quali strumenti?</a:t>
            </a:r>
          </a:p>
        </p:txBody>
      </p:sp>
    </p:spTree>
    <p:extLst>
      <p:ext uri="{BB962C8B-B14F-4D97-AF65-F5344CB8AC3E}">
        <p14:creationId xmlns:p14="http://schemas.microsoft.com/office/powerpoint/2010/main" val="951472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"/>
          <p:cNvSpPr txBox="1">
            <a:spLocks noGrp="1"/>
          </p:cNvSpPr>
          <p:nvPr>
            <p:ph type="title"/>
          </p:nvPr>
        </p:nvSpPr>
        <p:spPr>
          <a:xfrm>
            <a:off x="601578" y="205979"/>
            <a:ext cx="8085222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Arial"/>
              <a:buNone/>
            </a:pPr>
            <a:r>
              <a:rPr lang="it-IT" sz="3600">
                <a:solidFill>
                  <a:srgbClr val="C00000"/>
                </a:solidFill>
              </a:rPr>
              <a:t>Contenuti</a:t>
            </a:r>
            <a:endParaRPr/>
          </a:p>
        </p:txBody>
      </p:sp>
      <p:sp>
        <p:nvSpPr>
          <p:cNvPr id="105" name="Google Shape;105;p2"/>
          <p:cNvSpPr txBox="1">
            <a:spLocks noGrp="1"/>
          </p:cNvSpPr>
          <p:nvPr>
            <p:ph type="body" idx="1"/>
          </p:nvPr>
        </p:nvSpPr>
        <p:spPr>
          <a:xfrm>
            <a:off x="601578" y="1178604"/>
            <a:ext cx="8352735" cy="3790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>
              <a:spcBef>
                <a:spcPts val="600"/>
              </a:spcBef>
              <a:buClr>
                <a:schemeClr val="bg1">
                  <a:lumMod val="85000"/>
                </a:schemeClr>
              </a:buClr>
              <a:buSzPts val="2800"/>
            </a:pPr>
            <a:r>
              <a:rPr lang="it-IT" sz="3000" dirty="0">
                <a:solidFill>
                  <a:schemeClr val="bg1">
                    <a:lumMod val="85000"/>
                  </a:schemeClr>
                </a:solidFill>
              </a:rPr>
              <a:t>I servizi </a:t>
            </a:r>
            <a:r>
              <a:rPr lang="it-IT" sz="3000" dirty="0" err="1">
                <a:solidFill>
                  <a:schemeClr val="bg1">
                    <a:lumMod val="85000"/>
                  </a:schemeClr>
                </a:solidFill>
              </a:rPr>
              <a:t>ecosistemici</a:t>
            </a:r>
            <a:r>
              <a:rPr lang="it-IT" sz="3000" dirty="0">
                <a:solidFill>
                  <a:schemeClr val="bg1">
                    <a:lumMod val="85000"/>
                  </a:schemeClr>
                </a:solidFill>
              </a:rPr>
              <a:t>: definizione, inquadramento, criticità</a:t>
            </a:r>
          </a:p>
          <a:p>
            <a:pPr marL="342900">
              <a:spcBef>
                <a:spcPts val="600"/>
              </a:spcBef>
              <a:buClr>
                <a:schemeClr val="bg1">
                  <a:lumMod val="85000"/>
                </a:schemeClr>
              </a:buClr>
              <a:buSzPts val="2800"/>
            </a:pPr>
            <a:r>
              <a:rPr lang="it-IT" sz="3000" dirty="0">
                <a:solidFill>
                  <a:schemeClr val="bg1">
                    <a:lumMod val="85000"/>
                  </a:schemeClr>
                </a:solidFill>
              </a:rPr>
              <a:t>Un caso esemplificativo</a:t>
            </a:r>
          </a:p>
          <a:p>
            <a:pPr marL="342900">
              <a:spcBef>
                <a:spcPts val="600"/>
              </a:spcBef>
              <a:buClr>
                <a:srgbClr val="C00000"/>
              </a:buClr>
              <a:buSzPts val="2800"/>
            </a:pPr>
            <a:r>
              <a:rPr lang="it-IT" sz="3000" dirty="0">
                <a:solidFill>
                  <a:srgbClr val="C00000"/>
                </a:solidFill>
              </a:rPr>
              <a:t>Politiche e strumenti per la valorizzazione dei servizi </a:t>
            </a:r>
            <a:r>
              <a:rPr lang="it-IT" sz="3000" dirty="0" err="1">
                <a:solidFill>
                  <a:srgbClr val="C00000"/>
                </a:solidFill>
              </a:rPr>
              <a:t>ecosistemici</a:t>
            </a:r>
            <a:endParaRPr lang="it-IT" sz="3000" dirty="0">
              <a:solidFill>
                <a:srgbClr val="C00000"/>
              </a:solidFill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85000"/>
                </a:schemeClr>
              </a:buClr>
              <a:buSzPts val="2800"/>
              <a:buChar char="•"/>
            </a:pPr>
            <a:r>
              <a:rPr lang="it-IT" sz="3000" dirty="0">
                <a:solidFill>
                  <a:schemeClr val="bg1">
                    <a:lumMod val="85000"/>
                  </a:schemeClr>
                </a:solidFill>
              </a:rPr>
              <a:t>Considerazioni finali</a:t>
            </a:r>
          </a:p>
          <a:p>
            <a:pPr marL="342900" lvl="0" indent="-1651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None/>
            </a:pPr>
            <a:endParaRPr sz="2800" dirty="0"/>
          </a:p>
          <a:p>
            <a:pPr marL="342900" lvl="0" indent="-1651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None/>
            </a:pP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7212952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027F1A0-5E3C-9743-9122-4BB399B9A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578" y="144194"/>
            <a:ext cx="8085222" cy="857250"/>
          </a:xfrm>
        </p:spPr>
        <p:txBody>
          <a:bodyPr>
            <a:noAutofit/>
          </a:bodyPr>
          <a:lstStyle/>
          <a:p>
            <a:r>
              <a:rPr lang="it-IT" sz="3600" dirty="0">
                <a:solidFill>
                  <a:srgbClr val="C00000"/>
                </a:solidFill>
              </a:rPr>
              <a:t>Politiche e strumenti per la valorizzazione dei servizi </a:t>
            </a:r>
            <a:r>
              <a:rPr lang="it-IT" sz="3600" dirty="0" err="1">
                <a:solidFill>
                  <a:srgbClr val="C00000"/>
                </a:solidFill>
              </a:rPr>
              <a:t>ecosistemici</a:t>
            </a:r>
            <a:endParaRPr lang="it-IT" sz="3600" dirty="0">
              <a:solidFill>
                <a:srgbClr val="C00000"/>
              </a:solidFill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4586A7D2-99E9-0844-AA99-391515344A2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7896" y="1275015"/>
            <a:ext cx="2525402" cy="1676867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1E8DE262-AE37-4B4C-91C4-53F43683029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4524" y="1275015"/>
            <a:ext cx="2515301" cy="1676867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121795A0-9D0B-BD43-9192-2353D78DAA9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077" y="1275015"/>
            <a:ext cx="2448758" cy="1676867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79C3C73-A49A-D64A-8D1F-E9668CE79B55}"/>
              </a:ext>
            </a:extLst>
          </p:cNvPr>
          <p:cNvSpPr txBox="1"/>
          <p:nvPr/>
        </p:nvSpPr>
        <p:spPr>
          <a:xfrm>
            <a:off x="688077" y="2948005"/>
            <a:ext cx="24487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/>
              <a:t>Bastoni</a:t>
            </a:r>
            <a:r>
              <a:rPr lang="it-IT" sz="1600" dirty="0"/>
              <a:t> </a:t>
            </a:r>
            <a:r>
              <a:rPr lang="it-IT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it-IT" sz="16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Sticks</a:t>
            </a:r>
            <a:r>
              <a:rPr lang="it-IT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25E0EDA5-1F77-F44D-9B8F-7AEF4F5D3160}"/>
              </a:ext>
            </a:extLst>
          </p:cNvPr>
          <p:cNvSpPr txBox="1"/>
          <p:nvPr/>
        </p:nvSpPr>
        <p:spPr>
          <a:xfrm>
            <a:off x="3414524" y="2948005"/>
            <a:ext cx="2515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/>
              <a:t>Carote</a:t>
            </a:r>
            <a:r>
              <a:rPr lang="it-IT" sz="1600" dirty="0"/>
              <a:t> </a:t>
            </a:r>
            <a:r>
              <a:rPr lang="it-IT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it-IT" sz="16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Carrots</a:t>
            </a:r>
            <a:r>
              <a:rPr lang="it-IT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641A871B-7ED7-9542-A1F5-388B495055CE}"/>
              </a:ext>
            </a:extLst>
          </p:cNvPr>
          <p:cNvSpPr txBox="1"/>
          <p:nvPr/>
        </p:nvSpPr>
        <p:spPr>
          <a:xfrm>
            <a:off x="6252947" y="2948005"/>
            <a:ext cx="25153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/>
              <a:t>Prediche</a:t>
            </a:r>
            <a:r>
              <a:rPr lang="it-IT" sz="1600" dirty="0"/>
              <a:t> </a:t>
            </a:r>
            <a:r>
              <a:rPr lang="it-IT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it-IT" sz="16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Sermons</a:t>
            </a:r>
            <a:r>
              <a:rPr lang="it-IT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DAAAC21-2C96-8847-9E17-74A749A3D81E}"/>
              </a:ext>
            </a:extLst>
          </p:cNvPr>
          <p:cNvSpPr txBox="1"/>
          <p:nvPr/>
        </p:nvSpPr>
        <p:spPr>
          <a:xfrm>
            <a:off x="566407" y="3335987"/>
            <a:ext cx="25951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solidFill>
                  <a:srgbClr val="C00000"/>
                </a:solidFill>
              </a:rPr>
              <a:t>Norme, obblighi &amp; divieti</a:t>
            </a:r>
          </a:p>
          <a:p>
            <a:pPr algn="ctr"/>
            <a:r>
              <a:rPr lang="it-IT" dirty="0">
                <a:solidFill>
                  <a:srgbClr val="C00000"/>
                </a:solidFill>
              </a:rPr>
              <a:t>es. aree protette, limitazioni, vincoli, divieti… 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C96875DC-838C-7E4F-8141-88CBB02A7515}"/>
              </a:ext>
            </a:extLst>
          </p:cNvPr>
          <p:cNvSpPr txBox="1"/>
          <p:nvPr/>
        </p:nvSpPr>
        <p:spPr>
          <a:xfrm>
            <a:off x="3299254" y="3335987"/>
            <a:ext cx="294864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solidFill>
                  <a:srgbClr val="C00000"/>
                </a:solidFill>
              </a:rPr>
              <a:t>Incentivi</a:t>
            </a:r>
            <a:endParaRPr lang="it-IT" sz="1600" dirty="0">
              <a:solidFill>
                <a:srgbClr val="C00000"/>
              </a:solidFill>
            </a:endParaRPr>
          </a:p>
          <a:p>
            <a:pPr algn="ctr"/>
            <a:r>
              <a:rPr lang="it-IT" dirty="0">
                <a:solidFill>
                  <a:srgbClr val="C00000"/>
                </a:solidFill>
              </a:rPr>
              <a:t>es. schemi di certificazione volontaria, pagamenti per servizi </a:t>
            </a:r>
            <a:r>
              <a:rPr lang="it-IT" dirty="0" err="1">
                <a:solidFill>
                  <a:srgbClr val="C00000"/>
                </a:solidFill>
              </a:rPr>
              <a:t>ecosistemici</a:t>
            </a:r>
            <a:r>
              <a:rPr lang="it-IT" dirty="0">
                <a:solidFill>
                  <a:srgbClr val="C00000"/>
                </a:solidFill>
              </a:rPr>
              <a:t>,…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4158CFA4-03C7-4A4D-BA5D-E4D3A73959EA}"/>
              </a:ext>
            </a:extLst>
          </p:cNvPr>
          <p:cNvSpPr txBox="1"/>
          <p:nvPr/>
        </p:nvSpPr>
        <p:spPr>
          <a:xfrm>
            <a:off x="6319490" y="3335987"/>
            <a:ext cx="244875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solidFill>
                  <a:srgbClr val="C00000"/>
                </a:solidFill>
              </a:rPr>
              <a:t>Buone prassi</a:t>
            </a:r>
          </a:p>
          <a:p>
            <a:pPr algn="ctr"/>
            <a:r>
              <a:rPr lang="it-IT" dirty="0">
                <a:solidFill>
                  <a:srgbClr val="C00000"/>
                </a:solidFill>
              </a:rPr>
              <a:t>es. progetti e iniziative-pilota, formazione, divulgazione…</a:t>
            </a:r>
          </a:p>
        </p:txBody>
      </p: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E7F3FF26-7193-2740-BA16-7371540F969C}"/>
              </a:ext>
            </a:extLst>
          </p:cNvPr>
          <p:cNvCxnSpPr>
            <a:cxnSpLocks/>
          </p:cNvCxnSpPr>
          <p:nvPr/>
        </p:nvCxnSpPr>
        <p:spPr>
          <a:xfrm>
            <a:off x="583993" y="4339110"/>
            <a:ext cx="8423713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00985D89-F33F-A545-B130-E8BC3CCD12F3}"/>
              </a:ext>
            </a:extLst>
          </p:cNvPr>
          <p:cNvSpPr txBox="1"/>
          <p:nvPr/>
        </p:nvSpPr>
        <p:spPr>
          <a:xfrm>
            <a:off x="566407" y="4356695"/>
            <a:ext cx="400559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5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Vincolo</a:t>
            </a:r>
          </a:p>
          <a:p>
            <a:r>
              <a:rPr lang="it-IT" sz="15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Controllo</a:t>
            </a:r>
          </a:p>
          <a:p>
            <a:r>
              <a:rPr lang="it-IT" sz="15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Top-down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78452077-FF35-6B40-B8BB-C5C7A887DCCC}"/>
              </a:ext>
            </a:extLst>
          </p:cNvPr>
          <p:cNvSpPr txBox="1"/>
          <p:nvPr/>
        </p:nvSpPr>
        <p:spPr>
          <a:xfrm>
            <a:off x="7418464" y="4350826"/>
            <a:ext cx="173646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5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Vincolo</a:t>
            </a:r>
          </a:p>
          <a:p>
            <a:r>
              <a:rPr lang="it-IT" sz="15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Controllo</a:t>
            </a:r>
          </a:p>
          <a:p>
            <a:r>
              <a:rPr lang="it-IT" sz="15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Partnership</a:t>
            </a:r>
          </a:p>
        </p:txBody>
      </p:sp>
    </p:spTree>
    <p:extLst>
      <p:ext uri="{BB962C8B-B14F-4D97-AF65-F5344CB8AC3E}">
        <p14:creationId xmlns:p14="http://schemas.microsoft.com/office/powerpoint/2010/main" val="478271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3" grpId="0"/>
      <p:bldP spid="11" grpId="0"/>
      <p:bldP spid="14" grpId="0"/>
      <p:bldP spid="16" grpId="0"/>
      <p:bldP spid="1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027F1A0-5E3C-9743-9122-4BB399B9A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578" y="144194"/>
            <a:ext cx="8085222" cy="857250"/>
          </a:xfrm>
        </p:spPr>
        <p:txBody>
          <a:bodyPr>
            <a:noAutofit/>
          </a:bodyPr>
          <a:lstStyle/>
          <a:p>
            <a:r>
              <a:rPr lang="it-IT" sz="3600" dirty="0">
                <a:solidFill>
                  <a:srgbClr val="C00000"/>
                </a:solidFill>
              </a:rPr>
              <a:t>Politiche e strumenti per la valorizzazione dei servizi </a:t>
            </a:r>
            <a:r>
              <a:rPr lang="it-IT" sz="3600" dirty="0" err="1">
                <a:solidFill>
                  <a:srgbClr val="C00000"/>
                </a:solidFill>
              </a:rPr>
              <a:t>ecosistemici</a:t>
            </a:r>
            <a:endParaRPr lang="it-IT" sz="3600" dirty="0">
              <a:solidFill>
                <a:srgbClr val="C00000"/>
              </a:solidFill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4586A7D2-99E9-0844-AA99-391515344A2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7896" y="1275015"/>
            <a:ext cx="2525402" cy="1676867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1E8DE262-AE37-4B4C-91C4-53F43683029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4524" y="1275015"/>
            <a:ext cx="2515301" cy="1676867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121795A0-9D0B-BD43-9192-2353D78DAA9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077" y="1275015"/>
            <a:ext cx="2448758" cy="1676867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79C3C73-A49A-D64A-8D1F-E9668CE79B55}"/>
              </a:ext>
            </a:extLst>
          </p:cNvPr>
          <p:cNvSpPr txBox="1"/>
          <p:nvPr/>
        </p:nvSpPr>
        <p:spPr>
          <a:xfrm>
            <a:off x="688077" y="2948005"/>
            <a:ext cx="24487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/>
              <a:t>Bastoni</a:t>
            </a:r>
            <a:r>
              <a:rPr lang="it-IT" sz="1600" dirty="0"/>
              <a:t> </a:t>
            </a:r>
            <a:r>
              <a:rPr lang="it-IT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it-IT" sz="16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Sticks</a:t>
            </a:r>
            <a:r>
              <a:rPr lang="it-IT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25E0EDA5-1F77-F44D-9B8F-7AEF4F5D3160}"/>
              </a:ext>
            </a:extLst>
          </p:cNvPr>
          <p:cNvSpPr txBox="1"/>
          <p:nvPr/>
        </p:nvSpPr>
        <p:spPr>
          <a:xfrm>
            <a:off x="3414524" y="2948005"/>
            <a:ext cx="2515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/>
              <a:t>Carote</a:t>
            </a:r>
            <a:r>
              <a:rPr lang="it-IT" sz="1600" dirty="0"/>
              <a:t> </a:t>
            </a:r>
            <a:r>
              <a:rPr lang="it-IT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it-IT" sz="16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Carrots</a:t>
            </a:r>
            <a:r>
              <a:rPr lang="it-IT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641A871B-7ED7-9542-A1F5-388B495055CE}"/>
              </a:ext>
            </a:extLst>
          </p:cNvPr>
          <p:cNvSpPr txBox="1"/>
          <p:nvPr/>
        </p:nvSpPr>
        <p:spPr>
          <a:xfrm>
            <a:off x="6252947" y="2948005"/>
            <a:ext cx="25153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/>
              <a:t>Prediche</a:t>
            </a:r>
            <a:r>
              <a:rPr lang="it-IT" sz="1600" dirty="0"/>
              <a:t> </a:t>
            </a:r>
            <a:r>
              <a:rPr lang="it-IT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it-IT" sz="16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Sermons</a:t>
            </a:r>
            <a:r>
              <a:rPr lang="it-IT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54B46A38-D3F7-0647-ABC1-6F75BD8BC6D2}"/>
              </a:ext>
            </a:extLst>
          </p:cNvPr>
          <p:cNvSpPr txBox="1"/>
          <p:nvPr/>
        </p:nvSpPr>
        <p:spPr>
          <a:xfrm>
            <a:off x="688077" y="3558746"/>
            <a:ext cx="24487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Soluzioni di </a:t>
            </a:r>
            <a:r>
              <a:rPr lang="it-IT" sz="1800" b="1" dirty="0">
                <a:solidFill>
                  <a:srgbClr val="C00000"/>
                </a:solidFill>
              </a:rPr>
              <a:t>tipo passivo </a:t>
            </a:r>
            <a:r>
              <a:rPr lang="it-IT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ampiamente utilizzate (non sempre in maniera efficace ed efficiente)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98901E31-C4AF-0B47-8C48-11751BAEB533}"/>
              </a:ext>
            </a:extLst>
          </p:cNvPr>
          <p:cNvSpPr txBox="1"/>
          <p:nvPr/>
        </p:nvSpPr>
        <p:spPr>
          <a:xfrm>
            <a:off x="3481066" y="3558746"/>
            <a:ext cx="52057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b="1" dirty="0">
                <a:solidFill>
                  <a:srgbClr val="C00000"/>
                </a:solidFill>
              </a:rPr>
              <a:t>Misure attive</a:t>
            </a:r>
            <a:r>
              <a:rPr lang="it-IT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gestione e valorizzazione delle risorse (compensazione e assistenza all’offerta di SE senza mercato, monitoraggio ecc.) </a:t>
            </a:r>
            <a:r>
              <a:rPr lang="it-IT" sz="18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itchFamily="2" charset="2"/>
              </a:rPr>
              <a:t> un generale </a:t>
            </a:r>
            <a:r>
              <a:rPr lang="it-IT" sz="1800" b="1" dirty="0">
                <a:solidFill>
                  <a:srgbClr val="C00000"/>
                </a:solidFill>
                <a:sym typeface="Wingdings" pitchFamily="2" charset="2"/>
              </a:rPr>
              <a:t>ritardo</a:t>
            </a:r>
            <a:r>
              <a:rPr lang="it-IT" sz="18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itchFamily="2" charset="2"/>
              </a:rPr>
              <a:t> e ampi spazi di intervento e miglioramento</a:t>
            </a:r>
            <a:endParaRPr lang="it-IT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Parentesi graffa aperta 4">
            <a:extLst>
              <a:ext uri="{FF2B5EF4-FFF2-40B4-BE49-F238E27FC236}">
                <a16:creationId xmlns:a16="http://schemas.microsoft.com/office/drawing/2014/main" id="{F73B2F97-E01C-2C45-B445-388ED778AD43}"/>
              </a:ext>
            </a:extLst>
          </p:cNvPr>
          <p:cNvSpPr/>
          <p:nvPr/>
        </p:nvSpPr>
        <p:spPr>
          <a:xfrm rot="16200000">
            <a:off x="1738131" y="2168967"/>
            <a:ext cx="338553" cy="2448758"/>
          </a:xfrm>
          <a:prstGeom prst="leftBrac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Parentesi graffa aperta 18">
            <a:extLst>
              <a:ext uri="{FF2B5EF4-FFF2-40B4-BE49-F238E27FC236}">
                <a16:creationId xmlns:a16="http://schemas.microsoft.com/office/drawing/2014/main" id="{799262B6-3BAB-2542-8729-1BE4064DDEB8}"/>
              </a:ext>
            </a:extLst>
          </p:cNvPr>
          <p:cNvSpPr/>
          <p:nvPr/>
        </p:nvSpPr>
        <p:spPr>
          <a:xfrm rot="16200000">
            <a:off x="5948842" y="739339"/>
            <a:ext cx="338553" cy="5300261"/>
          </a:xfrm>
          <a:prstGeom prst="leftBrac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3118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/>
      <p:bldP spid="5" grpId="0" animBg="1"/>
      <p:bldP spid="1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6342F010-6702-F446-B4F1-10EB409D7A4B}"/>
              </a:ext>
            </a:extLst>
          </p:cNvPr>
          <p:cNvSpPr txBox="1"/>
          <p:nvPr/>
        </p:nvSpPr>
        <p:spPr>
          <a:xfrm>
            <a:off x="5338120" y="448091"/>
            <a:ext cx="3805880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 gestione multifunzionale e sostenibile di sistemi complessi e diversi richiede (1) un </a:t>
            </a:r>
            <a:r>
              <a:rPr lang="it-IT" sz="2600" b="1" i="1" dirty="0">
                <a:solidFill>
                  <a:srgbClr val="C00000"/>
                </a:solidFill>
              </a:rPr>
              <a:t>mix</a:t>
            </a:r>
            <a:r>
              <a:rPr lang="it-IT" sz="2600" b="1" dirty="0">
                <a:solidFill>
                  <a:srgbClr val="C00000"/>
                </a:solidFill>
              </a:rPr>
              <a:t> </a:t>
            </a:r>
            <a:r>
              <a:rPr lang="it-IT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 politiche/strumenti, (2) il coinvolgimento di</a:t>
            </a:r>
            <a:r>
              <a:rPr lang="it-IT" sz="2600" dirty="0"/>
              <a:t> </a:t>
            </a:r>
            <a:r>
              <a:rPr lang="it-IT" sz="2600" b="1" dirty="0">
                <a:solidFill>
                  <a:srgbClr val="C00000"/>
                </a:solidFill>
              </a:rPr>
              <a:t>attori diversi</a:t>
            </a:r>
            <a:r>
              <a:rPr lang="it-IT" sz="2600" b="1" dirty="0"/>
              <a:t> </a:t>
            </a:r>
            <a:r>
              <a:rPr lang="it-IT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 (3) nuove forme di </a:t>
            </a:r>
            <a:r>
              <a:rPr lang="it-IT" sz="2600" b="1" dirty="0">
                <a:solidFill>
                  <a:srgbClr val="C00000"/>
                </a:solidFill>
              </a:rPr>
              <a:t>collaborazione pubblico-privato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9BA80911-FE63-AB47-BD0E-1733CB8444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343" y="907696"/>
            <a:ext cx="4633782" cy="3574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1682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80F5B5-3434-3743-9EA9-826A6A3A7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C00000"/>
                </a:solidFill>
              </a:rPr>
              <a:t>Un esempio </a:t>
            </a:r>
            <a:r>
              <a:rPr lang="it-IT" i="1" dirty="0">
                <a:solidFill>
                  <a:srgbClr val="C00000"/>
                </a:solidFill>
              </a:rPr>
              <a:t>in fieri</a:t>
            </a:r>
          </a:p>
        </p:txBody>
      </p:sp>
      <p:pic>
        <p:nvPicPr>
          <p:cNvPr id="4" name="Immagine 3" descr="Immagine che contiene testo, screenshot&#10;&#10;Descrizione generata automaticamente">
            <a:extLst>
              <a:ext uri="{FF2B5EF4-FFF2-40B4-BE49-F238E27FC236}">
                <a16:creationId xmlns:a16="http://schemas.microsoft.com/office/drawing/2014/main" id="{62ED1A87-A774-E245-A074-0B0F2F24100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22" y="1367053"/>
            <a:ext cx="6126516" cy="3696935"/>
          </a:xfrm>
          <a:prstGeom prst="rect">
            <a:avLst/>
          </a:prstGeom>
        </p:spPr>
      </p:pic>
      <p:pic>
        <p:nvPicPr>
          <p:cNvPr id="5" name="Immagine 4" descr="Immagine che contiene esterni&#10;&#10;Descrizione generata automaticamente">
            <a:extLst>
              <a:ext uri="{FF2B5EF4-FFF2-40B4-BE49-F238E27FC236}">
                <a16:creationId xmlns:a16="http://schemas.microsoft.com/office/drawing/2014/main" id="{DA6B96F2-E197-074E-860B-8C33FE98F38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9160" y="1403986"/>
            <a:ext cx="2970818" cy="3660002"/>
          </a:xfrm>
          <a:prstGeom prst="rect">
            <a:avLst/>
          </a:prstGeom>
          <a:ln w="22225">
            <a:solidFill>
              <a:srgbClr val="F7F9ED"/>
            </a:solidFill>
          </a:ln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6C79160A-B16F-DB4F-9AAB-332CB4B9366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6822" y="367265"/>
            <a:ext cx="1937178" cy="1270341"/>
          </a:xfrm>
          <a:prstGeom prst="rect">
            <a:avLst/>
          </a:prstGeom>
        </p:spPr>
      </p:pic>
      <p:sp>
        <p:nvSpPr>
          <p:cNvPr id="7" name="Ovale 6">
            <a:extLst>
              <a:ext uri="{FF2B5EF4-FFF2-40B4-BE49-F238E27FC236}">
                <a16:creationId xmlns:a16="http://schemas.microsoft.com/office/drawing/2014/main" id="{ACE16601-0A2D-1745-B0B1-383A48B1E36D}"/>
              </a:ext>
            </a:extLst>
          </p:cNvPr>
          <p:cNvSpPr>
            <a:spLocks noChangeAspect="1"/>
          </p:cNvSpPr>
          <p:nvPr/>
        </p:nvSpPr>
        <p:spPr>
          <a:xfrm>
            <a:off x="8437505" y="873140"/>
            <a:ext cx="180000" cy="1800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793730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80F5B5-3434-3743-9EA9-826A6A3A7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578" y="-5480"/>
            <a:ext cx="8085222" cy="857250"/>
          </a:xfrm>
        </p:spPr>
        <p:txBody>
          <a:bodyPr/>
          <a:lstStyle/>
          <a:p>
            <a:r>
              <a:rPr lang="it-IT" dirty="0">
                <a:solidFill>
                  <a:srgbClr val="C00000"/>
                </a:solidFill>
              </a:rPr>
              <a:t>Il processo</a:t>
            </a:r>
            <a:endParaRPr lang="it-IT" i="1" dirty="0">
              <a:solidFill>
                <a:srgbClr val="C00000"/>
              </a:solidFill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1952F46-22B7-A646-917C-FB95B9CE9CAB}"/>
              </a:ext>
            </a:extLst>
          </p:cNvPr>
          <p:cNvSpPr txBox="1"/>
          <p:nvPr/>
        </p:nvSpPr>
        <p:spPr>
          <a:xfrm>
            <a:off x="601578" y="2093831"/>
            <a:ext cx="2512683" cy="155427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900" dirty="0">
                <a:solidFill>
                  <a:schemeClr val="bg1"/>
                </a:solidFill>
              </a:rPr>
              <a:t>Analisi delle </a:t>
            </a:r>
            <a:r>
              <a:rPr lang="it-IT" sz="1900" b="1" dirty="0">
                <a:solidFill>
                  <a:schemeClr val="bg1"/>
                </a:solidFill>
              </a:rPr>
              <a:t>pressioni</a:t>
            </a:r>
            <a:r>
              <a:rPr lang="it-IT" sz="1900" dirty="0">
                <a:solidFill>
                  <a:schemeClr val="bg1"/>
                </a:solidFill>
              </a:rPr>
              <a:t> e degli </a:t>
            </a:r>
            <a:r>
              <a:rPr lang="it-IT" sz="1900" b="1" dirty="0">
                <a:solidFill>
                  <a:schemeClr val="bg1"/>
                </a:solidFill>
              </a:rPr>
              <a:t>impatti </a:t>
            </a:r>
            <a:r>
              <a:rPr lang="it-IT" sz="1900" dirty="0">
                <a:solidFill>
                  <a:schemeClr val="bg1"/>
                </a:solidFill>
              </a:rPr>
              <a:t>del/sul Servizio Idrico Integrato (SII)</a:t>
            </a:r>
          </a:p>
        </p:txBody>
      </p:sp>
      <p:sp>
        <p:nvSpPr>
          <p:cNvPr id="7" name="Freccia destra 6">
            <a:extLst>
              <a:ext uri="{FF2B5EF4-FFF2-40B4-BE49-F238E27FC236}">
                <a16:creationId xmlns:a16="http://schemas.microsoft.com/office/drawing/2014/main" id="{E878B01A-BF33-1E46-9E10-C85EB00265BB}"/>
              </a:ext>
            </a:extLst>
          </p:cNvPr>
          <p:cNvSpPr/>
          <p:nvPr/>
        </p:nvSpPr>
        <p:spPr>
          <a:xfrm>
            <a:off x="3188078" y="2442342"/>
            <a:ext cx="406614" cy="857250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6A7601D4-1B7E-4047-8887-DA6B7A25AA03}"/>
              </a:ext>
            </a:extLst>
          </p:cNvPr>
          <p:cNvSpPr txBox="1"/>
          <p:nvPr/>
        </p:nvSpPr>
        <p:spPr>
          <a:xfrm>
            <a:off x="3668510" y="2386219"/>
            <a:ext cx="2512684" cy="96949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900" b="1" dirty="0">
                <a:solidFill>
                  <a:schemeClr val="bg1"/>
                </a:solidFill>
              </a:rPr>
              <a:t>Quantificazione impatti</a:t>
            </a:r>
          </a:p>
          <a:p>
            <a:r>
              <a:rPr lang="it-IT" sz="1900" dirty="0">
                <a:solidFill>
                  <a:schemeClr val="bg1"/>
                </a:solidFill>
              </a:rPr>
              <a:t>(quantità/qualità H</a:t>
            </a:r>
            <a:r>
              <a:rPr lang="it-IT" sz="1900" baseline="-25000" dirty="0">
                <a:solidFill>
                  <a:schemeClr val="bg1"/>
                </a:solidFill>
              </a:rPr>
              <a:t>2</a:t>
            </a:r>
            <a:r>
              <a:rPr lang="it-IT" sz="1900" dirty="0">
                <a:solidFill>
                  <a:schemeClr val="bg1"/>
                </a:solidFill>
              </a:rPr>
              <a:t>0)</a:t>
            </a:r>
          </a:p>
        </p:txBody>
      </p:sp>
      <p:sp>
        <p:nvSpPr>
          <p:cNvPr id="9" name="Freccia destra 8">
            <a:extLst>
              <a:ext uri="{FF2B5EF4-FFF2-40B4-BE49-F238E27FC236}">
                <a16:creationId xmlns:a16="http://schemas.microsoft.com/office/drawing/2014/main" id="{00EE5587-2FC2-524F-B578-544AD16769D1}"/>
              </a:ext>
            </a:extLst>
          </p:cNvPr>
          <p:cNvSpPr/>
          <p:nvPr/>
        </p:nvSpPr>
        <p:spPr>
          <a:xfrm>
            <a:off x="6255012" y="2442342"/>
            <a:ext cx="406614" cy="857250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696A576-F180-DE4C-BDA6-EC46B644BFFC}"/>
              </a:ext>
            </a:extLst>
          </p:cNvPr>
          <p:cNvSpPr txBox="1"/>
          <p:nvPr/>
        </p:nvSpPr>
        <p:spPr>
          <a:xfrm>
            <a:off x="6735443" y="2022816"/>
            <a:ext cx="2347977" cy="184665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900" dirty="0">
                <a:solidFill>
                  <a:schemeClr val="bg1"/>
                </a:solidFill>
              </a:rPr>
              <a:t>Definizione di </a:t>
            </a:r>
            <a:r>
              <a:rPr lang="it-IT" sz="1900" b="1" dirty="0">
                <a:solidFill>
                  <a:schemeClr val="bg1"/>
                </a:solidFill>
              </a:rPr>
              <a:t>strategie di intervento e investimento </a:t>
            </a:r>
            <a:r>
              <a:rPr lang="it-IT" sz="1900" dirty="0">
                <a:solidFill>
                  <a:schemeClr val="bg1"/>
                </a:solidFill>
              </a:rPr>
              <a:t>(incentivi, compensazioni…)</a:t>
            </a:r>
          </a:p>
        </p:txBody>
      </p: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5372F682-F328-8642-9D49-008AE79AD7C6}"/>
              </a:ext>
            </a:extLst>
          </p:cNvPr>
          <p:cNvSpPr/>
          <p:nvPr/>
        </p:nvSpPr>
        <p:spPr>
          <a:xfrm>
            <a:off x="3450547" y="716813"/>
            <a:ext cx="2948609" cy="1072389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it-IT" sz="1700" dirty="0"/>
              <a:t>Analisi della </a:t>
            </a:r>
            <a:r>
              <a:rPr lang="it-IT" sz="1700" b="1" dirty="0"/>
              <a:t>DAP</a:t>
            </a:r>
            <a:r>
              <a:rPr lang="it-IT" sz="1700" dirty="0"/>
              <a:t> da parte degli </a:t>
            </a:r>
            <a:r>
              <a:rPr lang="it-IT" sz="1700" b="1" dirty="0"/>
              <a:t>utenti del SII </a:t>
            </a:r>
          </a:p>
          <a:p>
            <a:pPr algn="ctr"/>
            <a:r>
              <a:rPr lang="it-IT" sz="1700" dirty="0"/>
              <a:t>(</a:t>
            </a:r>
            <a:r>
              <a:rPr lang="it-IT" sz="1700" dirty="0" err="1"/>
              <a:t>ca</a:t>
            </a:r>
            <a:r>
              <a:rPr lang="it-IT" sz="1700" dirty="0"/>
              <a:t>. 8€/anno per utenza ) </a:t>
            </a:r>
          </a:p>
        </p:txBody>
      </p:sp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3A044177-F77C-E94B-AB11-E647FB41FBFA}"/>
              </a:ext>
            </a:extLst>
          </p:cNvPr>
          <p:cNvSpPr/>
          <p:nvPr/>
        </p:nvSpPr>
        <p:spPr>
          <a:xfrm>
            <a:off x="2756453" y="3869475"/>
            <a:ext cx="3942081" cy="1072389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it-IT" sz="1700" dirty="0"/>
              <a:t>Identificazione </a:t>
            </a:r>
            <a:r>
              <a:rPr lang="it-IT" sz="1700" b="1" dirty="0"/>
              <a:t>misure di mitigazione degli impatti + creazione benefici aggiuntivi </a:t>
            </a:r>
            <a:r>
              <a:rPr lang="it-IT" sz="1700" dirty="0"/>
              <a:t>(soluzioni verdi, soluzioni «miste», meccanismi di pagamento)</a:t>
            </a:r>
          </a:p>
        </p:txBody>
      </p:sp>
      <p:sp>
        <p:nvSpPr>
          <p:cNvPr id="16" name="Figura a mano libera 15">
            <a:extLst>
              <a:ext uri="{FF2B5EF4-FFF2-40B4-BE49-F238E27FC236}">
                <a16:creationId xmlns:a16="http://schemas.microsoft.com/office/drawing/2014/main" id="{2E3FC5D3-2DF8-B043-BB8C-B12F32D15B37}"/>
              </a:ext>
            </a:extLst>
          </p:cNvPr>
          <p:cNvSpPr/>
          <p:nvPr/>
        </p:nvSpPr>
        <p:spPr>
          <a:xfrm>
            <a:off x="6387548" y="1238584"/>
            <a:ext cx="1842052" cy="735990"/>
          </a:xfrm>
          <a:custGeom>
            <a:avLst/>
            <a:gdLst>
              <a:gd name="connsiteX0" fmla="*/ 0 w 1842052"/>
              <a:gd name="connsiteY0" fmla="*/ 7120 h 735990"/>
              <a:gd name="connsiteX1" fmla="*/ 689113 w 1842052"/>
              <a:gd name="connsiteY1" fmla="*/ 20373 h 735990"/>
              <a:gd name="connsiteX2" fmla="*/ 1391478 w 1842052"/>
              <a:gd name="connsiteY2" fmla="*/ 179399 h 735990"/>
              <a:gd name="connsiteX3" fmla="*/ 1842052 w 1842052"/>
              <a:gd name="connsiteY3" fmla="*/ 735990 h 735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2052" h="735990">
                <a:moveTo>
                  <a:pt x="0" y="7120"/>
                </a:moveTo>
                <a:cubicBezTo>
                  <a:pt x="228600" y="-610"/>
                  <a:pt x="457200" y="-8340"/>
                  <a:pt x="689113" y="20373"/>
                </a:cubicBezTo>
                <a:cubicBezTo>
                  <a:pt x="921026" y="49086"/>
                  <a:pt x="1199322" y="60130"/>
                  <a:pt x="1391478" y="179399"/>
                </a:cubicBezTo>
                <a:cubicBezTo>
                  <a:pt x="1583635" y="298669"/>
                  <a:pt x="1712843" y="517329"/>
                  <a:pt x="1842052" y="735990"/>
                </a:cubicBezTo>
              </a:path>
            </a:pathLst>
          </a:custGeom>
          <a:noFill/>
          <a:ln w="76200">
            <a:solidFill>
              <a:srgbClr val="00B0F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endParaRPr lang="it-IT" sz="1700"/>
          </a:p>
        </p:txBody>
      </p:sp>
      <p:sp>
        <p:nvSpPr>
          <p:cNvPr id="17" name="Figura a mano libera 16">
            <a:extLst>
              <a:ext uri="{FF2B5EF4-FFF2-40B4-BE49-F238E27FC236}">
                <a16:creationId xmlns:a16="http://schemas.microsoft.com/office/drawing/2014/main" id="{2AC0F8C3-4BF3-BA48-9740-3F9199BFFA2F}"/>
              </a:ext>
            </a:extLst>
          </p:cNvPr>
          <p:cNvSpPr/>
          <p:nvPr/>
        </p:nvSpPr>
        <p:spPr>
          <a:xfrm flipV="1">
            <a:off x="6387548" y="3917717"/>
            <a:ext cx="1842052" cy="735990"/>
          </a:xfrm>
          <a:custGeom>
            <a:avLst/>
            <a:gdLst>
              <a:gd name="connsiteX0" fmla="*/ 0 w 1842052"/>
              <a:gd name="connsiteY0" fmla="*/ 7120 h 735990"/>
              <a:gd name="connsiteX1" fmla="*/ 689113 w 1842052"/>
              <a:gd name="connsiteY1" fmla="*/ 20373 h 735990"/>
              <a:gd name="connsiteX2" fmla="*/ 1391478 w 1842052"/>
              <a:gd name="connsiteY2" fmla="*/ 179399 h 735990"/>
              <a:gd name="connsiteX3" fmla="*/ 1842052 w 1842052"/>
              <a:gd name="connsiteY3" fmla="*/ 735990 h 735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2052" h="735990">
                <a:moveTo>
                  <a:pt x="0" y="7120"/>
                </a:moveTo>
                <a:cubicBezTo>
                  <a:pt x="228600" y="-610"/>
                  <a:pt x="457200" y="-8340"/>
                  <a:pt x="689113" y="20373"/>
                </a:cubicBezTo>
                <a:cubicBezTo>
                  <a:pt x="921026" y="49086"/>
                  <a:pt x="1199322" y="60130"/>
                  <a:pt x="1391478" y="179399"/>
                </a:cubicBezTo>
                <a:cubicBezTo>
                  <a:pt x="1583635" y="298669"/>
                  <a:pt x="1712843" y="517329"/>
                  <a:pt x="1842052" y="735990"/>
                </a:cubicBezTo>
              </a:path>
            </a:pathLst>
          </a:custGeom>
          <a:noFill/>
          <a:ln w="76200">
            <a:solidFill>
              <a:srgbClr val="00B0F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endParaRPr lang="it-IT" sz="1700"/>
          </a:p>
        </p:txBody>
      </p:sp>
      <p:cxnSp>
        <p:nvCxnSpPr>
          <p:cNvPr id="21" name="Connettore 1 20">
            <a:extLst>
              <a:ext uri="{FF2B5EF4-FFF2-40B4-BE49-F238E27FC236}">
                <a16:creationId xmlns:a16="http://schemas.microsoft.com/office/drawing/2014/main" id="{44CAA495-0B6E-1B4B-AE1D-D0D9BA8A9B8F}"/>
              </a:ext>
            </a:extLst>
          </p:cNvPr>
          <p:cNvCxnSpPr>
            <a:cxnSpLocks/>
          </p:cNvCxnSpPr>
          <p:nvPr/>
        </p:nvCxnSpPr>
        <p:spPr>
          <a:xfrm flipV="1">
            <a:off x="4924852" y="1789202"/>
            <a:ext cx="0" cy="597017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1 22">
            <a:extLst>
              <a:ext uri="{FF2B5EF4-FFF2-40B4-BE49-F238E27FC236}">
                <a16:creationId xmlns:a16="http://schemas.microsoft.com/office/drawing/2014/main" id="{28C51C4E-4B8B-BA49-A938-F981D17D5004}"/>
              </a:ext>
            </a:extLst>
          </p:cNvPr>
          <p:cNvCxnSpPr>
            <a:cxnSpLocks/>
          </p:cNvCxnSpPr>
          <p:nvPr/>
        </p:nvCxnSpPr>
        <p:spPr>
          <a:xfrm>
            <a:off x="4914288" y="3272458"/>
            <a:ext cx="0" cy="597017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0059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 animBg="1"/>
      <p:bldP spid="14" grpId="0" animBg="1"/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"/>
          <p:cNvSpPr txBox="1">
            <a:spLocks noGrp="1"/>
          </p:cNvSpPr>
          <p:nvPr>
            <p:ph type="title"/>
          </p:nvPr>
        </p:nvSpPr>
        <p:spPr>
          <a:xfrm>
            <a:off x="601578" y="205979"/>
            <a:ext cx="8085222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Arial"/>
              <a:buNone/>
            </a:pPr>
            <a:r>
              <a:rPr lang="it-IT" sz="3600">
                <a:solidFill>
                  <a:srgbClr val="C00000"/>
                </a:solidFill>
              </a:rPr>
              <a:t>Contenuti</a:t>
            </a:r>
            <a:endParaRPr/>
          </a:p>
        </p:txBody>
      </p:sp>
      <p:sp>
        <p:nvSpPr>
          <p:cNvPr id="105" name="Google Shape;105;p2"/>
          <p:cNvSpPr txBox="1">
            <a:spLocks noGrp="1"/>
          </p:cNvSpPr>
          <p:nvPr>
            <p:ph type="body" idx="1"/>
          </p:nvPr>
        </p:nvSpPr>
        <p:spPr>
          <a:xfrm>
            <a:off x="601578" y="1178604"/>
            <a:ext cx="8352735" cy="3790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>
              <a:spcBef>
                <a:spcPts val="600"/>
              </a:spcBef>
              <a:buSzPts val="2800"/>
            </a:pPr>
            <a:r>
              <a:rPr lang="it-IT" sz="3000" dirty="0">
                <a:solidFill>
                  <a:srgbClr val="C00000"/>
                </a:solidFill>
              </a:rPr>
              <a:t>I servizi </a:t>
            </a:r>
            <a:r>
              <a:rPr lang="it-IT" sz="3000" dirty="0" err="1">
                <a:solidFill>
                  <a:srgbClr val="C00000"/>
                </a:solidFill>
              </a:rPr>
              <a:t>ecosistemici</a:t>
            </a:r>
            <a:r>
              <a:rPr lang="it-IT" sz="3000" dirty="0">
                <a:solidFill>
                  <a:srgbClr val="C00000"/>
                </a:solidFill>
              </a:rPr>
              <a:t>: definizione, inquadramento, criticità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85000"/>
                </a:schemeClr>
              </a:buClr>
              <a:buSzPts val="2800"/>
              <a:buChar char="•"/>
            </a:pPr>
            <a:r>
              <a:rPr lang="it-IT" sz="3000" dirty="0">
                <a:solidFill>
                  <a:schemeClr val="bg1">
                    <a:lumMod val="85000"/>
                  </a:schemeClr>
                </a:solidFill>
              </a:rPr>
              <a:t>Un caso esemplificativo</a:t>
            </a:r>
          </a:p>
          <a:p>
            <a:pPr marL="342900" lvl="0">
              <a:spcBef>
                <a:spcPts val="600"/>
              </a:spcBef>
              <a:buClr>
                <a:schemeClr val="bg1">
                  <a:lumMod val="85000"/>
                </a:schemeClr>
              </a:buClr>
              <a:buSzPts val="2800"/>
            </a:pPr>
            <a:r>
              <a:rPr lang="it-IT" sz="3000" dirty="0">
                <a:solidFill>
                  <a:schemeClr val="bg1">
                    <a:lumMod val="85000"/>
                  </a:schemeClr>
                </a:solidFill>
              </a:rPr>
              <a:t>Politiche e strumenti per la valorizzazione dei servizi </a:t>
            </a:r>
            <a:r>
              <a:rPr lang="it-IT" sz="3000" dirty="0" err="1">
                <a:solidFill>
                  <a:schemeClr val="bg1">
                    <a:lumMod val="85000"/>
                  </a:schemeClr>
                </a:solidFill>
              </a:rPr>
              <a:t>ecosistemici</a:t>
            </a:r>
            <a:endParaRPr lang="it-IT" sz="3000" dirty="0">
              <a:solidFill>
                <a:schemeClr val="bg1">
                  <a:lumMod val="85000"/>
                </a:schemeClr>
              </a:solidFill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85000"/>
                </a:schemeClr>
              </a:buClr>
              <a:buSzPts val="2800"/>
              <a:buChar char="•"/>
            </a:pPr>
            <a:r>
              <a:rPr lang="it-IT" sz="3000" dirty="0">
                <a:solidFill>
                  <a:schemeClr val="bg1">
                    <a:lumMod val="85000"/>
                  </a:schemeClr>
                </a:solidFill>
              </a:rPr>
              <a:t>Considerazioni finali</a:t>
            </a:r>
          </a:p>
          <a:p>
            <a:pPr marL="342900" lvl="0" indent="-1651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None/>
            </a:pPr>
            <a:endParaRPr sz="2800" dirty="0"/>
          </a:p>
          <a:p>
            <a:pPr marL="342900" lvl="0" indent="-1651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None/>
            </a:pP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41885449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1DCC2E1-4130-AB48-BCDF-0643C07D5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3200" dirty="0">
                <a:solidFill>
                  <a:srgbClr val="C00000"/>
                </a:solidFill>
              </a:rPr>
              <a:t>Identificazione possibili aree di intervento (es. zona di salvaguardia ristretta)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FDD1340-489A-0844-B225-F89AE057C9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074" y="2049731"/>
            <a:ext cx="3183613" cy="2250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4AA6F4E-EDCC-F04B-BB67-ED535804A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58687" y="2009110"/>
            <a:ext cx="2856673" cy="2814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95ACA653-FE6B-2D43-B3EB-C8D2267AD5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15360" y="2018877"/>
            <a:ext cx="2470918" cy="2814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0E6768C6-3EA3-3B4F-AEDE-EA10CA894A83}"/>
              </a:ext>
            </a:extLst>
          </p:cNvPr>
          <p:cNvSpPr txBox="1"/>
          <p:nvPr/>
        </p:nvSpPr>
        <p:spPr>
          <a:xfrm>
            <a:off x="575074" y="1707118"/>
            <a:ext cx="3183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Aree forestali di infiltrazione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6A44BC6A-C737-5D45-8A7A-AB52B230119E}"/>
              </a:ext>
            </a:extLst>
          </p:cNvPr>
          <p:cNvSpPr txBox="1"/>
          <p:nvPr/>
        </p:nvSpPr>
        <p:spPr>
          <a:xfrm>
            <a:off x="3595217" y="1381721"/>
            <a:ext cx="3020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Agricoltura biologica e conservativa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A407267-2DF4-954A-8173-F9B257C82694}"/>
              </a:ext>
            </a:extLst>
          </p:cNvPr>
          <p:cNvSpPr txBox="1"/>
          <p:nvPr/>
        </p:nvSpPr>
        <p:spPr>
          <a:xfrm>
            <a:off x="6285517" y="1530277"/>
            <a:ext cx="3183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Siepi e fasce tampone</a:t>
            </a:r>
          </a:p>
        </p:txBody>
      </p:sp>
    </p:spTree>
    <p:extLst>
      <p:ext uri="{BB962C8B-B14F-4D97-AF65-F5344CB8AC3E}">
        <p14:creationId xmlns:p14="http://schemas.microsoft.com/office/powerpoint/2010/main" val="38452430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"/>
          <p:cNvSpPr txBox="1">
            <a:spLocks noGrp="1"/>
          </p:cNvSpPr>
          <p:nvPr>
            <p:ph type="title"/>
          </p:nvPr>
        </p:nvSpPr>
        <p:spPr>
          <a:xfrm>
            <a:off x="601578" y="205979"/>
            <a:ext cx="8085222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Arial"/>
              <a:buNone/>
            </a:pPr>
            <a:r>
              <a:rPr lang="it-IT" sz="3600">
                <a:solidFill>
                  <a:srgbClr val="C00000"/>
                </a:solidFill>
              </a:rPr>
              <a:t>Contenuti</a:t>
            </a:r>
            <a:endParaRPr/>
          </a:p>
        </p:txBody>
      </p:sp>
      <p:sp>
        <p:nvSpPr>
          <p:cNvPr id="105" name="Google Shape;105;p2"/>
          <p:cNvSpPr txBox="1">
            <a:spLocks noGrp="1"/>
          </p:cNvSpPr>
          <p:nvPr>
            <p:ph type="body" idx="1"/>
          </p:nvPr>
        </p:nvSpPr>
        <p:spPr>
          <a:xfrm>
            <a:off x="601578" y="1178604"/>
            <a:ext cx="8352735" cy="3790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>
              <a:spcBef>
                <a:spcPts val="600"/>
              </a:spcBef>
              <a:buClr>
                <a:schemeClr val="bg1">
                  <a:lumMod val="85000"/>
                </a:schemeClr>
              </a:buClr>
              <a:buSzPts val="2800"/>
            </a:pPr>
            <a:r>
              <a:rPr lang="it-IT" sz="3000" dirty="0">
                <a:solidFill>
                  <a:schemeClr val="bg1">
                    <a:lumMod val="85000"/>
                  </a:schemeClr>
                </a:solidFill>
              </a:rPr>
              <a:t>I servizi </a:t>
            </a:r>
            <a:r>
              <a:rPr lang="it-IT" sz="3000" dirty="0" err="1">
                <a:solidFill>
                  <a:schemeClr val="bg1">
                    <a:lumMod val="85000"/>
                  </a:schemeClr>
                </a:solidFill>
              </a:rPr>
              <a:t>ecosistemici</a:t>
            </a:r>
            <a:r>
              <a:rPr lang="it-IT" sz="3000" dirty="0">
                <a:solidFill>
                  <a:schemeClr val="bg1">
                    <a:lumMod val="85000"/>
                  </a:schemeClr>
                </a:solidFill>
              </a:rPr>
              <a:t>: definizione, inquadramento, criticità</a:t>
            </a:r>
          </a:p>
          <a:p>
            <a:pPr marL="342900">
              <a:spcBef>
                <a:spcPts val="600"/>
              </a:spcBef>
              <a:buClr>
                <a:schemeClr val="bg1">
                  <a:lumMod val="85000"/>
                </a:schemeClr>
              </a:buClr>
              <a:buSzPts val="2800"/>
            </a:pPr>
            <a:r>
              <a:rPr lang="it-IT" sz="3000" dirty="0">
                <a:solidFill>
                  <a:schemeClr val="bg1">
                    <a:lumMod val="85000"/>
                  </a:schemeClr>
                </a:solidFill>
              </a:rPr>
              <a:t>Alcuni esempi e buone pratiche</a:t>
            </a:r>
          </a:p>
          <a:p>
            <a:pPr marL="342900">
              <a:spcBef>
                <a:spcPts val="600"/>
              </a:spcBef>
              <a:buClr>
                <a:schemeClr val="bg1">
                  <a:lumMod val="85000"/>
                </a:schemeClr>
              </a:buClr>
              <a:buSzPts val="2800"/>
            </a:pPr>
            <a:r>
              <a:rPr lang="it-IT" sz="3000" dirty="0">
                <a:solidFill>
                  <a:schemeClr val="bg1">
                    <a:lumMod val="85000"/>
                  </a:schemeClr>
                </a:solidFill>
              </a:rPr>
              <a:t>Potenzialità, opportunità e barriere</a:t>
            </a:r>
          </a:p>
          <a:p>
            <a:pPr marL="342900" lvl="0">
              <a:spcBef>
                <a:spcPts val="600"/>
              </a:spcBef>
              <a:buClr>
                <a:srgbClr val="C00000"/>
              </a:buClr>
              <a:buSzPts val="2800"/>
            </a:pPr>
            <a:r>
              <a:rPr lang="it-IT" sz="3000" dirty="0">
                <a:solidFill>
                  <a:srgbClr val="C00000"/>
                </a:solidFill>
              </a:rPr>
              <a:t>Considerazioni finali</a:t>
            </a:r>
          </a:p>
          <a:p>
            <a:pPr marL="342900" lvl="0" indent="-1651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None/>
            </a:pPr>
            <a:endParaRPr sz="2800" dirty="0"/>
          </a:p>
          <a:p>
            <a:pPr marL="342900" lvl="0" indent="-1651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None/>
            </a:pP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14944923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"/>
          <p:cNvSpPr txBox="1">
            <a:spLocks noGrp="1"/>
          </p:cNvSpPr>
          <p:nvPr>
            <p:ph type="title"/>
          </p:nvPr>
        </p:nvSpPr>
        <p:spPr>
          <a:xfrm>
            <a:off x="601578" y="205979"/>
            <a:ext cx="8085222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Arial"/>
              <a:buNone/>
            </a:pPr>
            <a:r>
              <a:rPr lang="it-IT" sz="3600" dirty="0">
                <a:solidFill>
                  <a:srgbClr val="C00000"/>
                </a:solidFill>
              </a:rPr>
              <a:t>Conclusioni</a:t>
            </a:r>
            <a:endParaRPr dirty="0"/>
          </a:p>
        </p:txBody>
      </p:sp>
      <p:sp>
        <p:nvSpPr>
          <p:cNvPr id="105" name="Google Shape;105;p2"/>
          <p:cNvSpPr txBox="1">
            <a:spLocks noGrp="1"/>
          </p:cNvSpPr>
          <p:nvPr>
            <p:ph type="body" idx="1"/>
          </p:nvPr>
        </p:nvSpPr>
        <p:spPr>
          <a:xfrm>
            <a:off x="601577" y="871263"/>
            <a:ext cx="8290631" cy="3790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Char char="•"/>
            </a:pPr>
            <a:r>
              <a:rPr lang="it-IT" sz="2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Territori di bonifica erogano SE con e senza mercato </a:t>
            </a:r>
          </a:p>
          <a:p>
            <a:pPr marL="342900">
              <a:spcBef>
                <a:spcPts val="600"/>
              </a:spcBef>
              <a:buSzPts val="2800"/>
            </a:pPr>
            <a:r>
              <a:rPr lang="it-IT" sz="2500" dirty="0">
                <a:solidFill>
                  <a:srgbClr val="C00000"/>
                </a:solidFill>
              </a:rPr>
              <a:t>Pluralità di funzioni </a:t>
            </a:r>
            <a:r>
              <a:rPr lang="it-IT" sz="2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che assumono in molti casi valenze sociali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Char char="•"/>
            </a:pPr>
            <a:r>
              <a:rPr lang="it-IT" sz="2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Nuove </a:t>
            </a:r>
            <a:r>
              <a:rPr lang="it-IT" sz="2500" dirty="0">
                <a:solidFill>
                  <a:srgbClr val="C00000"/>
                </a:solidFill>
              </a:rPr>
              <a:t>domande sociali </a:t>
            </a:r>
            <a:r>
              <a:rPr lang="it-IT" sz="2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(es. valori culturali) e </a:t>
            </a:r>
            <a:r>
              <a:rPr lang="it-IT" sz="2500" dirty="0">
                <a:solidFill>
                  <a:srgbClr val="C00000"/>
                </a:solidFill>
              </a:rPr>
              <a:t>minacce esterne </a:t>
            </a:r>
            <a:r>
              <a:rPr lang="it-IT" sz="2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(crisi climatica) impongono di prendere in considerazione tali valori nella pianificazione e nelle scelte di gestione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Char char="•"/>
            </a:pPr>
            <a:r>
              <a:rPr lang="it-IT" sz="2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Fare fronte a queste domande/minacce </a:t>
            </a:r>
            <a:r>
              <a:rPr lang="it-IT" sz="2500" dirty="0">
                <a:solidFill>
                  <a:srgbClr val="C00000"/>
                </a:solidFill>
              </a:rPr>
              <a:t>non è solo una questione tecnica </a:t>
            </a:r>
            <a:r>
              <a:rPr lang="it-IT" sz="2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 implica lo sviluppo di </a:t>
            </a:r>
            <a:r>
              <a:rPr lang="it-IT" sz="2500" dirty="0">
                <a:solidFill>
                  <a:srgbClr val="C00000"/>
                </a:solidFill>
              </a:rPr>
              <a:t>modelli organizzativi e gestionali innovativi</a:t>
            </a:r>
            <a:r>
              <a:rPr lang="it-IT" sz="2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</a:p>
          <a:p>
            <a:pPr marL="342900" lvl="0" indent="-1651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None/>
            </a:pPr>
            <a:endParaRPr sz="2500" dirty="0"/>
          </a:p>
          <a:p>
            <a:pPr marL="342900" lvl="0" indent="-1651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None/>
            </a:pPr>
            <a:endParaRPr sz="2500" dirty="0"/>
          </a:p>
        </p:txBody>
      </p:sp>
    </p:spTree>
    <p:extLst>
      <p:ext uri="{BB962C8B-B14F-4D97-AF65-F5344CB8AC3E}">
        <p14:creationId xmlns:p14="http://schemas.microsoft.com/office/powerpoint/2010/main" val="42400763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esterni, strada, via, rosso&#10;&#10;Descrizione generata automaticamente">
            <a:extLst>
              <a:ext uri="{FF2B5EF4-FFF2-40B4-BE49-F238E27FC236}">
                <a16:creationId xmlns:a16="http://schemas.microsoft.com/office/drawing/2014/main" id="{EDEF2E44-27C7-164E-8A97-316DE541371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6375" y="0"/>
            <a:ext cx="3857625" cy="514350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82FF76C2-1978-6E41-A032-D516A1EF6393}"/>
              </a:ext>
            </a:extLst>
          </p:cNvPr>
          <p:cNvSpPr txBox="1"/>
          <p:nvPr/>
        </p:nvSpPr>
        <p:spPr>
          <a:xfrm>
            <a:off x="539262" y="867508"/>
            <a:ext cx="4630615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gestione sostenibile del territorio è un percorso, non una destinazione…</a:t>
            </a:r>
          </a:p>
          <a:p>
            <a:r>
              <a:rPr lang="en-GB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Sustainability is a journey not a destination</a:t>
            </a:r>
          </a:p>
          <a:p>
            <a:endParaRPr lang="en-GB" i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Ralph Waldo Emerson, </a:t>
            </a:r>
            <a:r>
              <a:rPr lang="en-GB" sz="1300" dirty="0" err="1">
                <a:latin typeface="Arial" panose="020B0604020202020204" pitchFamily="34" charset="0"/>
                <a:cs typeface="Arial" panose="020B0604020202020204" pitchFamily="34" charset="0"/>
              </a:rPr>
              <a:t>modif</a:t>
            </a: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799CD2A-C154-6F42-8318-B95BF9A24244}"/>
              </a:ext>
            </a:extLst>
          </p:cNvPr>
          <p:cNvSpPr txBox="1"/>
          <p:nvPr/>
        </p:nvSpPr>
        <p:spPr>
          <a:xfrm>
            <a:off x="597511" y="2895353"/>
            <a:ext cx="4630615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…un percorso impegnativo, ma possibile</a:t>
            </a:r>
          </a:p>
          <a:p>
            <a:r>
              <a:rPr lang="en-GB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…a challenging, but doable journey</a:t>
            </a:r>
          </a:p>
        </p:txBody>
      </p:sp>
    </p:spTree>
    <p:extLst>
      <p:ext uri="{BB962C8B-B14F-4D97-AF65-F5344CB8AC3E}">
        <p14:creationId xmlns:p14="http://schemas.microsoft.com/office/powerpoint/2010/main" val="1132398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1B7C9C0-D03B-CB4C-9E78-8DCA2A662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843" y="188737"/>
            <a:ext cx="8318134" cy="694549"/>
          </a:xfrm>
        </p:spPr>
        <p:txBody>
          <a:bodyPr>
            <a:noAutofit/>
          </a:bodyPr>
          <a:lstStyle/>
          <a:p>
            <a:r>
              <a:rPr lang="it-IT" sz="3500" dirty="0">
                <a:solidFill>
                  <a:srgbClr val="C00000"/>
                </a:solidFill>
              </a:rPr>
              <a:t>Servizi </a:t>
            </a:r>
            <a:r>
              <a:rPr lang="it-IT" sz="3500" dirty="0" err="1">
                <a:solidFill>
                  <a:srgbClr val="C00000"/>
                </a:solidFill>
              </a:rPr>
              <a:t>ecosistemici</a:t>
            </a:r>
            <a:r>
              <a:rPr lang="it-IT" sz="3500" dirty="0">
                <a:solidFill>
                  <a:srgbClr val="C00000"/>
                </a:solidFill>
              </a:rPr>
              <a:t> (SE)</a:t>
            </a:r>
          </a:p>
        </p:txBody>
      </p:sp>
      <p:pic>
        <p:nvPicPr>
          <p:cNvPr id="31" name="Immagine 30">
            <a:extLst>
              <a:ext uri="{FF2B5EF4-FFF2-40B4-BE49-F238E27FC236}">
                <a16:creationId xmlns:a16="http://schemas.microsoft.com/office/drawing/2014/main" id="{66C9C5F6-55AA-CF4A-B82B-4F02FBEED95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9009" y="905362"/>
            <a:ext cx="3117745" cy="4049401"/>
          </a:xfrm>
          <a:prstGeom prst="rect">
            <a:avLst/>
          </a:prstGeom>
        </p:spPr>
      </p:pic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E1720761-69DF-3648-B158-15A19A0D9839}"/>
              </a:ext>
            </a:extLst>
          </p:cNvPr>
          <p:cNvSpPr txBox="1"/>
          <p:nvPr/>
        </p:nvSpPr>
        <p:spPr>
          <a:xfrm>
            <a:off x="903765" y="3134562"/>
            <a:ext cx="3668235" cy="1200329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lang="it-IT" sz="24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“Benefici multipli forniti dagli ecosistemi al genere umano” </a:t>
            </a:r>
            <a:r>
              <a:rPr lang="it-IT" sz="16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(MEA, 2005)</a:t>
            </a:r>
          </a:p>
        </p:txBody>
      </p:sp>
      <p:pic>
        <p:nvPicPr>
          <p:cNvPr id="34" name="Immagine 33">
            <a:extLst>
              <a:ext uri="{FF2B5EF4-FFF2-40B4-BE49-F238E27FC236}">
                <a16:creationId xmlns:a16="http://schemas.microsoft.com/office/drawing/2014/main" id="{DC955088-31C7-A148-B787-E73C7CD8954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4679" y="905362"/>
            <a:ext cx="3117746" cy="4090604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B29BAD56-1317-9041-94C7-88DE17ACF206}"/>
              </a:ext>
            </a:extLst>
          </p:cNvPr>
          <p:cNvSpPr txBox="1"/>
          <p:nvPr/>
        </p:nvSpPr>
        <p:spPr>
          <a:xfrm>
            <a:off x="5199433" y="2949896"/>
            <a:ext cx="3668235" cy="156966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2400">
                <a:solidFill>
                  <a:schemeClr val="bg1"/>
                </a:solidFill>
                <a:effectLst/>
                <a:latin typeface="arial" panose="020B0604020202020204" pitchFamily="34" charset="0"/>
              </a:defRPr>
            </a:lvl1pPr>
          </a:lstStyle>
          <a:p>
            <a:r>
              <a:rPr lang="it-IT" dirty="0"/>
              <a:t>“Contributi diretti e indiretti degli ecosistemi al benessere umano” </a:t>
            </a:r>
            <a:r>
              <a:rPr lang="it-IT" sz="1600" dirty="0"/>
              <a:t>(TEEB, 2010)</a:t>
            </a:r>
          </a:p>
        </p:txBody>
      </p:sp>
    </p:spTree>
    <p:extLst>
      <p:ext uri="{BB962C8B-B14F-4D97-AF65-F5344CB8AC3E}">
        <p14:creationId xmlns:p14="http://schemas.microsoft.com/office/powerpoint/2010/main" val="299579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0">
            <a:extLst>
              <a:ext uri="{FF2B5EF4-FFF2-40B4-BE49-F238E27FC236}">
                <a16:creationId xmlns:a16="http://schemas.microsoft.com/office/drawing/2014/main" id="{A4359264-AE1B-0844-92FF-BE5256194832}"/>
              </a:ext>
            </a:extLst>
          </p:cNvPr>
          <p:cNvGrpSpPr>
            <a:grpSpLocks/>
          </p:cNvGrpSpPr>
          <p:nvPr/>
        </p:nvGrpSpPr>
        <p:grpSpPr bwMode="auto">
          <a:xfrm>
            <a:off x="734913" y="308179"/>
            <a:ext cx="1371600" cy="4724400"/>
            <a:chOff x="152400" y="1676400"/>
            <a:chExt cx="1371600" cy="4724400"/>
          </a:xfrm>
          <a:effectLst/>
        </p:grpSpPr>
        <p:sp>
          <p:nvSpPr>
            <p:cNvPr id="7" name="Rounded Rectangle 5">
              <a:extLst>
                <a:ext uri="{FF2B5EF4-FFF2-40B4-BE49-F238E27FC236}">
                  <a16:creationId xmlns:a16="http://schemas.microsoft.com/office/drawing/2014/main" id="{517BF33D-FFE8-1B4B-80C1-4C8BF7247E6E}"/>
                </a:ext>
              </a:extLst>
            </p:cNvPr>
            <p:cNvSpPr/>
            <p:nvPr/>
          </p:nvSpPr>
          <p:spPr>
            <a:xfrm>
              <a:off x="152400" y="1676400"/>
              <a:ext cx="1371600" cy="472440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38100">
              <a:solidFill>
                <a:srgbClr val="06764E"/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r>
                <a:rPr lang="it-IT" b="1" dirty="0">
                  <a:solidFill>
                    <a:srgbClr val="FFFF00"/>
                  </a:solidFill>
                  <a:latin typeface="Arial"/>
                  <a:ea typeface="ＭＳ Ｐゴシック" charset="-128"/>
                  <a:cs typeface="Arial"/>
                </a:rPr>
                <a:t>Supporto alla vita</a:t>
              </a:r>
            </a:p>
          </p:txBody>
        </p:sp>
        <p:sp>
          <p:nvSpPr>
            <p:cNvPr id="8" name="TextBox 6">
              <a:extLst>
                <a:ext uri="{FF2B5EF4-FFF2-40B4-BE49-F238E27FC236}">
                  <a16:creationId xmlns:a16="http://schemas.microsoft.com/office/drawing/2014/main" id="{71110765-05C0-DB4B-A5AE-BD321C0449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600" y="2590800"/>
              <a:ext cx="1219200" cy="2162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rIns="0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ts val="900"/>
                </a:spcBef>
              </a:pPr>
              <a:r>
                <a:rPr lang="en-US" sz="1600" i="1">
                  <a:latin typeface="Arial"/>
                  <a:cs typeface="Arial"/>
                </a:rPr>
                <a:t>F</a:t>
              </a:r>
              <a:r>
                <a:rPr lang="it-IT" sz="1600" i="1">
                  <a:latin typeface="Arial"/>
                  <a:cs typeface="Arial"/>
                </a:rPr>
                <a:t>ormazione del suolo</a:t>
              </a:r>
            </a:p>
            <a:p>
              <a:pPr eaLnBrk="1" hangingPunct="1">
                <a:spcBef>
                  <a:spcPts val="900"/>
                </a:spcBef>
              </a:pPr>
              <a:r>
                <a:rPr lang="it-IT" sz="1600" i="1">
                  <a:latin typeface="Arial"/>
                  <a:cs typeface="Arial"/>
                </a:rPr>
                <a:t>Ciclo dei nutrienti</a:t>
              </a:r>
            </a:p>
            <a:p>
              <a:pPr eaLnBrk="1" hangingPunct="1">
                <a:spcBef>
                  <a:spcPts val="900"/>
                </a:spcBef>
              </a:pPr>
              <a:r>
                <a:rPr lang="it-IT" sz="1600" i="1">
                  <a:latin typeface="Arial"/>
                  <a:cs typeface="Arial"/>
                </a:rPr>
                <a:t>Produzione primaria</a:t>
              </a:r>
            </a:p>
            <a:p>
              <a:pPr eaLnBrk="1" hangingPunct="1">
                <a:spcBef>
                  <a:spcPts val="900"/>
                </a:spcBef>
              </a:pPr>
              <a:r>
                <a:rPr lang="en-US" sz="1600" i="1">
                  <a:latin typeface="Arial"/>
                  <a:cs typeface="Arial"/>
                </a:rPr>
                <a:t>…</a:t>
              </a:r>
              <a:endParaRPr lang="it-IT" sz="1600" i="1">
                <a:latin typeface="Arial"/>
                <a:cs typeface="Arial"/>
              </a:endParaRPr>
            </a:p>
          </p:txBody>
        </p:sp>
      </p:grpSp>
      <p:grpSp>
        <p:nvGrpSpPr>
          <p:cNvPr id="9" name="Group 61">
            <a:extLst>
              <a:ext uri="{FF2B5EF4-FFF2-40B4-BE49-F238E27FC236}">
                <a16:creationId xmlns:a16="http://schemas.microsoft.com/office/drawing/2014/main" id="{35A289A9-2588-BF4F-A963-2CA45D7A9457}"/>
              </a:ext>
            </a:extLst>
          </p:cNvPr>
          <p:cNvGrpSpPr>
            <a:grpSpLocks/>
          </p:cNvGrpSpPr>
          <p:nvPr/>
        </p:nvGrpSpPr>
        <p:grpSpPr bwMode="auto">
          <a:xfrm>
            <a:off x="2030313" y="308179"/>
            <a:ext cx="2590800" cy="1524000"/>
            <a:chOff x="1447800" y="1676400"/>
            <a:chExt cx="2590800" cy="1524000"/>
          </a:xfrm>
        </p:grpSpPr>
        <p:sp>
          <p:nvSpPr>
            <p:cNvPr id="10" name="Rounded Rectangle 8">
              <a:extLst>
                <a:ext uri="{FF2B5EF4-FFF2-40B4-BE49-F238E27FC236}">
                  <a16:creationId xmlns:a16="http://schemas.microsoft.com/office/drawing/2014/main" id="{96CB48D9-01C3-DD45-BBE5-EECAB6CEE2CD}"/>
                </a:ext>
              </a:extLst>
            </p:cNvPr>
            <p:cNvSpPr/>
            <p:nvPr/>
          </p:nvSpPr>
          <p:spPr>
            <a:xfrm>
              <a:off x="1752600" y="1676400"/>
              <a:ext cx="2286000" cy="1524000"/>
            </a:xfrm>
            <a:prstGeom prst="roundRect">
              <a:avLst/>
            </a:prstGeom>
            <a:solidFill>
              <a:srgbClr val="5C9F7E"/>
            </a:solidFill>
            <a:ln w="38100">
              <a:solidFill>
                <a:srgbClr val="06764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/>
            <a:lstStyle/>
            <a:p>
              <a:pPr algn="ctr">
                <a:defRPr/>
              </a:pPr>
              <a:r>
                <a:rPr lang="it-IT" sz="1600" b="1" dirty="0">
                  <a:solidFill>
                    <a:srgbClr val="FFFF00"/>
                  </a:solidFill>
                  <a:latin typeface="Arial"/>
                  <a:ea typeface="ＭＳ Ｐゴシック" charset="-128"/>
                  <a:cs typeface="Arial"/>
                </a:rPr>
                <a:t>Approvvigionamento</a:t>
              </a:r>
            </a:p>
          </p:txBody>
        </p:sp>
        <p:sp>
          <p:nvSpPr>
            <p:cNvPr id="11" name="Right Arrow 9">
              <a:extLst>
                <a:ext uri="{FF2B5EF4-FFF2-40B4-BE49-F238E27FC236}">
                  <a16:creationId xmlns:a16="http://schemas.microsoft.com/office/drawing/2014/main" id="{55EE788D-F625-6F4E-936D-1B18E70633A9}"/>
                </a:ext>
              </a:extLst>
            </p:cNvPr>
            <p:cNvSpPr/>
            <p:nvPr/>
          </p:nvSpPr>
          <p:spPr>
            <a:xfrm>
              <a:off x="1447800" y="2286000"/>
              <a:ext cx="457200" cy="457200"/>
            </a:xfrm>
            <a:prstGeom prst="rightArrow">
              <a:avLst/>
            </a:prstGeom>
            <a:solidFill>
              <a:srgbClr val="FFFF00"/>
            </a:solidFill>
            <a:ln w="19050" cmpd="sng">
              <a:solidFill>
                <a:srgbClr val="10253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 dirty="0">
                <a:solidFill>
                  <a:srgbClr val="FFFFFF"/>
                </a:solidFill>
                <a:latin typeface="Arial"/>
                <a:ea typeface="ＭＳ Ｐゴシック" charset="-128"/>
                <a:cs typeface="Arial"/>
              </a:endParaRPr>
            </a:p>
          </p:txBody>
        </p:sp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id="{E7BE9FD1-5F83-C440-A3B4-3D034DA87F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81200" y="2057400"/>
              <a:ext cx="1981200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i="1">
                  <a:solidFill>
                    <a:srgbClr val="FFFFFF"/>
                  </a:solidFill>
                  <a:latin typeface="Arial"/>
                  <a:cs typeface="Arial"/>
                </a:rPr>
                <a:t>C</a:t>
              </a:r>
              <a:r>
                <a:rPr lang="it-IT" sz="1600" i="1">
                  <a:solidFill>
                    <a:srgbClr val="FFFFFF"/>
                  </a:solidFill>
                  <a:latin typeface="Arial"/>
                  <a:cs typeface="Arial"/>
                </a:rPr>
                <a:t>ibo, acqua, combustibile, fibra, materiale costruzione </a:t>
              </a:r>
              <a:r>
                <a:rPr lang="en-US" sz="1600" i="1">
                  <a:solidFill>
                    <a:srgbClr val="FFFFFF"/>
                  </a:solidFill>
                  <a:latin typeface="Arial"/>
                  <a:cs typeface="Arial"/>
                </a:rPr>
                <a:t>…</a:t>
              </a:r>
              <a:endParaRPr lang="it-IT" sz="1600" i="1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3" name="Group 62">
            <a:extLst>
              <a:ext uri="{FF2B5EF4-FFF2-40B4-BE49-F238E27FC236}">
                <a16:creationId xmlns:a16="http://schemas.microsoft.com/office/drawing/2014/main" id="{A0FBB395-AA99-C240-B09C-9299F5DDEDC0}"/>
              </a:ext>
            </a:extLst>
          </p:cNvPr>
          <p:cNvGrpSpPr>
            <a:grpSpLocks/>
          </p:cNvGrpSpPr>
          <p:nvPr/>
        </p:nvGrpSpPr>
        <p:grpSpPr bwMode="auto">
          <a:xfrm>
            <a:off x="2030313" y="1984579"/>
            <a:ext cx="2590800" cy="1447800"/>
            <a:chOff x="1447800" y="3352800"/>
            <a:chExt cx="2590800" cy="1447800"/>
          </a:xfrm>
        </p:grpSpPr>
        <p:sp>
          <p:nvSpPr>
            <p:cNvPr id="14" name="Rounded Rectangle 12">
              <a:extLst>
                <a:ext uri="{FF2B5EF4-FFF2-40B4-BE49-F238E27FC236}">
                  <a16:creationId xmlns:a16="http://schemas.microsoft.com/office/drawing/2014/main" id="{08792009-27D7-C544-8332-BF5AB84B2030}"/>
                </a:ext>
              </a:extLst>
            </p:cNvPr>
            <p:cNvSpPr/>
            <p:nvPr/>
          </p:nvSpPr>
          <p:spPr>
            <a:xfrm>
              <a:off x="1752600" y="3352800"/>
              <a:ext cx="2286000" cy="1447800"/>
            </a:xfrm>
            <a:prstGeom prst="roundRect">
              <a:avLst/>
            </a:prstGeom>
            <a:solidFill>
              <a:srgbClr val="5C9F7E"/>
            </a:solidFill>
            <a:ln w="38100">
              <a:solidFill>
                <a:srgbClr val="06764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r>
                <a:rPr lang="it-IT" b="1" dirty="0">
                  <a:solidFill>
                    <a:srgbClr val="FFFF00"/>
                  </a:solidFill>
                  <a:latin typeface="Arial"/>
                  <a:ea typeface="ＭＳ Ｐゴシック" charset="-128"/>
                  <a:cs typeface="Arial"/>
                </a:rPr>
                <a:t>Regolazione</a:t>
              </a:r>
            </a:p>
          </p:txBody>
        </p:sp>
        <p:sp>
          <p:nvSpPr>
            <p:cNvPr id="15" name="Right Arrow 13">
              <a:extLst>
                <a:ext uri="{FF2B5EF4-FFF2-40B4-BE49-F238E27FC236}">
                  <a16:creationId xmlns:a16="http://schemas.microsoft.com/office/drawing/2014/main" id="{2FADBD97-5034-2342-BDD5-4E799197AB07}"/>
                </a:ext>
              </a:extLst>
            </p:cNvPr>
            <p:cNvSpPr/>
            <p:nvPr/>
          </p:nvSpPr>
          <p:spPr>
            <a:xfrm>
              <a:off x="1447800" y="3810000"/>
              <a:ext cx="457200" cy="457200"/>
            </a:xfrm>
            <a:prstGeom prst="rightArrow">
              <a:avLst/>
            </a:prstGeom>
            <a:solidFill>
              <a:srgbClr val="FFFF00"/>
            </a:solidFill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 dirty="0">
                <a:solidFill>
                  <a:srgbClr val="FFFFFF"/>
                </a:solidFill>
                <a:latin typeface="Arial"/>
                <a:ea typeface="ＭＳ Ｐゴシック" charset="-128"/>
                <a:cs typeface="Arial"/>
              </a:endParaRPr>
            </a:p>
          </p:txBody>
        </p:sp>
        <p:sp>
          <p:nvSpPr>
            <p:cNvPr id="16" name="TextBox 14">
              <a:extLst>
                <a:ext uri="{FF2B5EF4-FFF2-40B4-BE49-F238E27FC236}">
                  <a16:creationId xmlns:a16="http://schemas.microsoft.com/office/drawing/2014/main" id="{12BCEC18-8F45-954C-ADD9-174FA2DE14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81200" y="3723382"/>
              <a:ext cx="1981200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it-IT" sz="1600" i="1" dirty="0">
                  <a:solidFill>
                    <a:srgbClr val="FFFFFF"/>
                  </a:solidFill>
                  <a:latin typeface="Arial"/>
                  <a:cs typeface="Arial"/>
                </a:rPr>
                <a:t>Controllo clima, controllo erosione, regolazione epidemiologica</a:t>
              </a:r>
              <a:r>
                <a:rPr lang="en-US" sz="1600" i="1" dirty="0">
                  <a:solidFill>
                    <a:srgbClr val="FFFFFF"/>
                  </a:solidFill>
                  <a:latin typeface="Arial"/>
                  <a:cs typeface="Arial"/>
                </a:rPr>
                <a:t>…</a:t>
              </a:r>
              <a:endParaRPr lang="it-IT" sz="1600" i="1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7" name="Group 63">
            <a:extLst>
              <a:ext uri="{FF2B5EF4-FFF2-40B4-BE49-F238E27FC236}">
                <a16:creationId xmlns:a16="http://schemas.microsoft.com/office/drawing/2014/main" id="{D287B1B0-490B-4E4D-8EF6-13C656929E98}"/>
              </a:ext>
            </a:extLst>
          </p:cNvPr>
          <p:cNvGrpSpPr>
            <a:grpSpLocks/>
          </p:cNvGrpSpPr>
          <p:nvPr/>
        </p:nvGrpSpPr>
        <p:grpSpPr bwMode="auto">
          <a:xfrm>
            <a:off x="2030313" y="3584779"/>
            <a:ext cx="2590800" cy="1447800"/>
            <a:chOff x="1447800" y="4953000"/>
            <a:chExt cx="2590800" cy="1447800"/>
          </a:xfrm>
        </p:grpSpPr>
        <p:sp>
          <p:nvSpPr>
            <p:cNvPr id="18" name="Rounded Rectangle 16">
              <a:extLst>
                <a:ext uri="{FF2B5EF4-FFF2-40B4-BE49-F238E27FC236}">
                  <a16:creationId xmlns:a16="http://schemas.microsoft.com/office/drawing/2014/main" id="{8BE43334-EF15-F243-9BF1-C4864E58CD98}"/>
                </a:ext>
              </a:extLst>
            </p:cNvPr>
            <p:cNvSpPr/>
            <p:nvPr/>
          </p:nvSpPr>
          <p:spPr>
            <a:xfrm>
              <a:off x="1752600" y="4953000"/>
              <a:ext cx="2286000" cy="1447800"/>
            </a:xfrm>
            <a:prstGeom prst="roundRect">
              <a:avLst/>
            </a:prstGeom>
            <a:solidFill>
              <a:srgbClr val="5C9F7E"/>
            </a:solidFill>
            <a:ln w="38100">
              <a:solidFill>
                <a:srgbClr val="06764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r>
                <a:rPr lang="it-IT" b="1" dirty="0">
                  <a:solidFill>
                    <a:srgbClr val="FFFF00"/>
                  </a:solidFill>
                  <a:latin typeface="Arial"/>
                  <a:ea typeface="ＭＳ Ｐゴシック" charset="-128"/>
                  <a:cs typeface="Arial"/>
                </a:rPr>
                <a:t>Culturali</a:t>
              </a:r>
            </a:p>
          </p:txBody>
        </p:sp>
        <p:sp>
          <p:nvSpPr>
            <p:cNvPr id="19" name="Right Arrow 17">
              <a:extLst>
                <a:ext uri="{FF2B5EF4-FFF2-40B4-BE49-F238E27FC236}">
                  <a16:creationId xmlns:a16="http://schemas.microsoft.com/office/drawing/2014/main" id="{649D72F7-DB66-6C4B-BA5C-84257AD48C66}"/>
                </a:ext>
              </a:extLst>
            </p:cNvPr>
            <p:cNvSpPr/>
            <p:nvPr/>
          </p:nvSpPr>
          <p:spPr>
            <a:xfrm>
              <a:off x="1447800" y="5486400"/>
              <a:ext cx="457200" cy="457200"/>
            </a:xfrm>
            <a:prstGeom prst="rightArrow">
              <a:avLst/>
            </a:prstGeom>
            <a:solidFill>
              <a:srgbClr val="FFFF00"/>
            </a:solidFill>
            <a:ln w="1905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 dirty="0">
                <a:solidFill>
                  <a:srgbClr val="FFFFFF"/>
                </a:solidFill>
                <a:latin typeface="Arial"/>
                <a:ea typeface="ＭＳ Ｐゴシック" charset="-128"/>
                <a:cs typeface="Arial"/>
              </a:endParaRPr>
            </a:p>
          </p:txBody>
        </p:sp>
        <p:sp>
          <p:nvSpPr>
            <p:cNvPr id="20" name="TextBox 14">
              <a:extLst>
                <a:ext uri="{FF2B5EF4-FFF2-40B4-BE49-F238E27FC236}">
                  <a16:creationId xmlns:a16="http://schemas.microsoft.com/office/drawing/2014/main" id="{231F96B1-939E-8B4A-A84C-E41EAD5F68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81200" y="5323582"/>
              <a:ext cx="1981200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it-IT" sz="1600" i="1">
                  <a:solidFill>
                    <a:srgbClr val="FFFFFF"/>
                  </a:solidFill>
                  <a:latin typeface="Arial"/>
                  <a:cs typeface="Arial"/>
                </a:rPr>
                <a:t>Estetici, religiosi, spirituali, ricreativi, educativi, scientifici </a:t>
              </a:r>
              <a:r>
                <a:rPr lang="en-US" sz="1600" i="1">
                  <a:solidFill>
                    <a:srgbClr val="FFFFFF"/>
                  </a:solidFill>
                  <a:latin typeface="Arial"/>
                  <a:cs typeface="Arial"/>
                </a:rPr>
                <a:t>…</a:t>
              </a:r>
              <a:endParaRPr lang="it-IT" sz="1600" i="1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</p:grpSp>
      <p:sp>
        <p:nvSpPr>
          <p:cNvPr id="21" name="Oval 19">
            <a:extLst>
              <a:ext uri="{FF2B5EF4-FFF2-40B4-BE49-F238E27FC236}">
                <a16:creationId xmlns:a16="http://schemas.microsoft.com/office/drawing/2014/main" id="{80471620-9CD2-5549-8D05-17B8C937C699}"/>
              </a:ext>
            </a:extLst>
          </p:cNvPr>
          <p:cNvSpPr/>
          <p:nvPr/>
        </p:nvSpPr>
        <p:spPr>
          <a:xfrm>
            <a:off x="1865213" y="1984579"/>
            <a:ext cx="3403600" cy="3158921"/>
          </a:xfrm>
          <a:prstGeom prst="ellipse">
            <a:avLst/>
          </a:prstGeom>
          <a:noFill/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22" name="TextBox 20">
            <a:extLst>
              <a:ext uri="{FF2B5EF4-FFF2-40B4-BE49-F238E27FC236}">
                <a16:creationId xmlns:a16="http://schemas.microsoft.com/office/drawing/2014/main" id="{8DC0627F-FD23-CD44-8928-7C2C55118BB4}"/>
              </a:ext>
            </a:extLst>
          </p:cNvPr>
          <p:cNvSpPr txBox="1"/>
          <p:nvPr/>
        </p:nvSpPr>
        <p:spPr>
          <a:xfrm>
            <a:off x="5535513" y="2625720"/>
            <a:ext cx="3276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Tendenzialmente maggiori problemi di definizione, percezione soggettiva, intangibilità, difficoltà di valutazione e misurazione…</a:t>
            </a:r>
          </a:p>
        </p:txBody>
      </p:sp>
      <p:sp>
        <p:nvSpPr>
          <p:cNvPr id="23" name="Oval 21">
            <a:extLst>
              <a:ext uri="{FF2B5EF4-FFF2-40B4-BE49-F238E27FC236}">
                <a16:creationId xmlns:a16="http://schemas.microsoft.com/office/drawing/2014/main" id="{9FEE792F-6A84-B943-B05B-E57222D8E926}"/>
              </a:ext>
            </a:extLst>
          </p:cNvPr>
          <p:cNvSpPr/>
          <p:nvPr/>
        </p:nvSpPr>
        <p:spPr>
          <a:xfrm>
            <a:off x="1865213" y="308179"/>
            <a:ext cx="3403600" cy="1524000"/>
          </a:xfrm>
          <a:prstGeom prst="ellipse">
            <a:avLst/>
          </a:prstGeom>
          <a:noFill/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24" name="TextBox 22">
            <a:extLst>
              <a:ext uri="{FF2B5EF4-FFF2-40B4-BE49-F238E27FC236}">
                <a16:creationId xmlns:a16="http://schemas.microsoft.com/office/drawing/2014/main" id="{7EF9EF0F-3E36-6A4C-A5C4-819AF72C5043}"/>
              </a:ext>
            </a:extLst>
          </p:cNvPr>
          <p:cNvSpPr txBox="1"/>
          <p:nvPr/>
        </p:nvSpPr>
        <p:spPr>
          <a:xfrm>
            <a:off x="5535513" y="309196"/>
            <a:ext cx="327660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In teoria un quadro conoscitivo più chiaro, definito e consolidato, una quantificazione più agevole</a:t>
            </a:r>
            <a:r>
              <a:rPr lang="mr-IN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…</a:t>
            </a:r>
            <a:r>
              <a:rPr lang="it-IT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38CC039C-6AD1-4840-BAFB-81A2E70E8080}"/>
              </a:ext>
            </a:extLst>
          </p:cNvPr>
          <p:cNvSpPr txBox="1"/>
          <p:nvPr/>
        </p:nvSpPr>
        <p:spPr>
          <a:xfrm>
            <a:off x="7421217" y="4805657"/>
            <a:ext cx="172278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Modif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MEA, 2005</a:t>
            </a:r>
          </a:p>
        </p:txBody>
      </p:sp>
    </p:spTree>
    <p:extLst>
      <p:ext uri="{BB962C8B-B14F-4D97-AF65-F5344CB8AC3E}">
        <p14:creationId xmlns:p14="http://schemas.microsoft.com/office/powerpoint/2010/main" val="830470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23" grpId="0" animBg="1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5AE7B2B-C8A4-5D4D-8139-577E3F827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>
                <a:solidFill>
                  <a:srgbClr val="C00000"/>
                </a:solidFill>
              </a:rPr>
              <a:t>Una grande enfasi nelle politiche</a:t>
            </a:r>
          </a:p>
        </p:txBody>
      </p:sp>
      <p:pic>
        <p:nvPicPr>
          <p:cNvPr id="5" name="Immagine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536764B0-AB48-CF4A-897B-E2F0F4A2146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790" y="1500450"/>
            <a:ext cx="8085222" cy="364305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76BEC968-2DE8-2841-9652-2FC9473A9228}"/>
              </a:ext>
            </a:extLst>
          </p:cNvPr>
          <p:cNvSpPr txBox="1"/>
          <p:nvPr/>
        </p:nvSpPr>
        <p:spPr>
          <a:xfrm>
            <a:off x="920188" y="1063229"/>
            <a:ext cx="767401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500" dirty="0">
                <a:solidFill>
                  <a:schemeClr val="accent2"/>
                </a:solidFill>
              </a:rPr>
              <a:t>Politica agricola comune 2023-2027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0865BAC3-FAF1-BD4F-99C1-ACA031523169}"/>
              </a:ext>
            </a:extLst>
          </p:cNvPr>
          <p:cNvSpPr/>
          <p:nvPr/>
        </p:nvSpPr>
        <p:spPr>
          <a:xfrm>
            <a:off x="3458816" y="2809462"/>
            <a:ext cx="5438195" cy="901148"/>
          </a:xfrm>
          <a:prstGeom prst="rect">
            <a:avLst/>
          </a:prstGeom>
          <a:solidFill>
            <a:schemeClr val="accent2">
              <a:alpha val="10000"/>
            </a:schemeClr>
          </a:solidFill>
          <a:ln w="793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92068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new EU Farm to Fork Strategy | Naturachevale">
            <a:extLst>
              <a:ext uri="{FF2B5EF4-FFF2-40B4-BE49-F238E27FC236}">
                <a16:creationId xmlns:a16="http://schemas.microsoft.com/office/drawing/2014/main" id="{19A5A535-BD9C-3F44-9E44-D60147877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6838" y="157935"/>
            <a:ext cx="3677162" cy="2255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2970EA74-2B60-3949-A5FC-219001DA625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786" y="1"/>
            <a:ext cx="5024344" cy="2571749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C91F953F-C1EF-B94D-8AB1-8B4792746B5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4352" y="2640507"/>
            <a:ext cx="5080146" cy="2502992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1780EA15-BDAB-4543-AAB5-823690E4402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3513" y="2798442"/>
            <a:ext cx="5090985" cy="346482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C04149F1-F5B6-CF48-BA7A-4DE0B6D9C71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065" y="3371616"/>
            <a:ext cx="8379657" cy="1538018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533516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BED664D-5DB7-A340-A560-309648732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3600" dirty="0">
                <a:solidFill>
                  <a:srgbClr val="C00000"/>
                </a:solidFill>
              </a:rPr>
              <a:t>Una crescente attenzione anche a scala settoriale e territoriale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DDB0899-C52B-6E46-BC56-580A0E87F56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3456" y="1225488"/>
            <a:ext cx="7303344" cy="3571799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EE198959-B45C-D742-8165-EB3C66D785F4}"/>
              </a:ext>
            </a:extLst>
          </p:cNvPr>
          <p:cNvSpPr txBox="1"/>
          <p:nvPr/>
        </p:nvSpPr>
        <p:spPr>
          <a:xfrm>
            <a:off x="7957930" y="4805657"/>
            <a:ext cx="118607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www.anbi.it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41114154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7B5337D-CAA2-FE43-989C-4976CE86A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dirty="0">
                <a:solidFill>
                  <a:srgbClr val="C00000"/>
                </a:solidFill>
              </a:rPr>
              <a:t>Alcuni aspetti critici legati ai SE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6A384D9-4396-084B-B740-BC8D20CBF4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ts val="1560"/>
              </a:spcBef>
            </a:pPr>
            <a:r>
              <a:rPr lang="it-IT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Processi </a:t>
            </a:r>
            <a:r>
              <a:rPr lang="it-IT" sz="2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complessi</a:t>
            </a:r>
            <a:r>
              <a:rPr lang="it-IT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 non (sempre) </a:t>
            </a:r>
            <a:r>
              <a:rPr lang="it-IT" sz="2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lineari </a:t>
            </a:r>
          </a:p>
        </p:txBody>
      </p:sp>
    </p:spTree>
    <p:extLst>
      <p:ext uri="{BB962C8B-B14F-4D97-AF65-F5344CB8AC3E}">
        <p14:creationId xmlns:p14="http://schemas.microsoft.com/office/powerpoint/2010/main" val="16220812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5171</TotalTime>
  <Words>1378</Words>
  <Application>Microsoft Macintosh PowerPoint</Application>
  <PresentationFormat>Presentazione su schermo (16:9)</PresentationFormat>
  <Paragraphs>213</Paragraphs>
  <Slides>33</Slides>
  <Notes>13</Notes>
  <HiddenSlides>2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33</vt:i4>
      </vt:variant>
    </vt:vector>
  </HeadingPairs>
  <TitlesOfParts>
    <vt:vector size="38" baseType="lpstr">
      <vt:lpstr>arial</vt:lpstr>
      <vt:lpstr>Helvetica</vt:lpstr>
      <vt:lpstr>Calibri</vt:lpstr>
      <vt:lpstr>arial</vt:lpstr>
      <vt:lpstr>Office Theme</vt:lpstr>
      <vt:lpstr>Presentazione standard di PowerPoint</vt:lpstr>
      <vt:lpstr>Contenuti</vt:lpstr>
      <vt:lpstr>Contenuti</vt:lpstr>
      <vt:lpstr>Servizi ecosistemici (SE)</vt:lpstr>
      <vt:lpstr>Presentazione standard di PowerPoint</vt:lpstr>
      <vt:lpstr>Una grande enfasi nelle politiche</vt:lpstr>
      <vt:lpstr>Presentazione standard di PowerPoint</vt:lpstr>
      <vt:lpstr>Una crescente attenzione anche a scala settoriale e territoriale</vt:lpstr>
      <vt:lpstr>Alcuni aspetti critici legati ai SE</vt:lpstr>
      <vt:lpstr>Presentazione standard di PowerPoint</vt:lpstr>
      <vt:lpstr>Alcuni aspetti critici legati ai SE</vt:lpstr>
      <vt:lpstr>Presentazione standard di PowerPoint</vt:lpstr>
      <vt:lpstr>Alcuni aspetti critici legati ai SE</vt:lpstr>
      <vt:lpstr>Contenuti</vt:lpstr>
      <vt:lpstr>Deflusso ecologico (DE)</vt:lpstr>
      <vt:lpstr>Il caso del Consorzio Piave</vt:lpstr>
      <vt:lpstr>Il DE applicato al Consorzio di bonifica del Piave (Leonardi, Amato e Laghetto, 2021)</vt:lpstr>
      <vt:lpstr>Presentazione standard di PowerPoint</vt:lpstr>
      <vt:lpstr>Presentazione standard di PowerPoint</vt:lpstr>
      <vt:lpstr>Impatto considerato </vt:lpstr>
      <vt:lpstr>Valutazione (1/2)</vt:lpstr>
      <vt:lpstr>Valutazione (2/2) </vt:lpstr>
      <vt:lpstr>Considerare i costi «nascosti», incentivare pratiche virtuose</vt:lpstr>
      <vt:lpstr>Contenuti</vt:lpstr>
      <vt:lpstr>Politiche e strumenti per la valorizzazione dei servizi ecosistemici</vt:lpstr>
      <vt:lpstr>Politiche e strumenti per la valorizzazione dei servizi ecosistemici</vt:lpstr>
      <vt:lpstr>Presentazione standard di PowerPoint</vt:lpstr>
      <vt:lpstr>Un esempio in fieri</vt:lpstr>
      <vt:lpstr>Il processo</vt:lpstr>
      <vt:lpstr>Identificazione possibili aree di intervento (es. zona di salvaguardia ristretta)</vt:lpstr>
      <vt:lpstr>Contenuti</vt:lpstr>
      <vt:lpstr>Conclusioni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Alessandra Bisandola</dc:creator>
  <cp:lastModifiedBy>Microsoft Office User</cp:lastModifiedBy>
  <cp:revision>182</cp:revision>
  <cp:lastPrinted>2021-10-03T12:34:05Z</cp:lastPrinted>
  <dcterms:created xsi:type="dcterms:W3CDTF">2019-10-31T14:58:15Z</dcterms:created>
  <dcterms:modified xsi:type="dcterms:W3CDTF">2022-04-21T14:17:19Z</dcterms:modified>
</cp:coreProperties>
</file>